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av" ContentType="audio/wav"/>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11"/>
  </p:notesMasterIdLst>
  <p:handoutMasterIdLst>
    <p:handoutMasterId r:id="rId12"/>
  </p:handoutMasterIdLst>
  <p:sldIdLst>
    <p:sldId id="326" r:id="rId2"/>
    <p:sldId id="327" r:id="rId3"/>
    <p:sldId id="328" r:id="rId4"/>
    <p:sldId id="329" r:id="rId5"/>
    <p:sldId id="330" r:id="rId6"/>
    <p:sldId id="331" r:id="rId7"/>
    <p:sldId id="332" r:id="rId8"/>
    <p:sldId id="333" r:id="rId9"/>
    <p:sldId id="334" r:id="rId10"/>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458" autoAdjust="0"/>
    <p:restoredTop sz="94708" autoAdjust="0"/>
  </p:normalViewPr>
  <p:slideViewPr>
    <p:cSldViewPr>
      <p:cViewPr varScale="1">
        <p:scale>
          <a:sx n="83" d="100"/>
          <a:sy n="83" d="100"/>
        </p:scale>
        <p:origin x="145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71D69BC-2959-4008-AB2E-FF39229B5A75}" type="datetimeFigureOut">
              <a:rPr lang="ar-IQ" smtClean="0"/>
              <a:pPr/>
              <a:t>4/27/1439</a:t>
            </a:fld>
            <a:endParaRPr lang="ar-IQ"/>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3E5BBCAD-8FD6-4A0C-8E34-C582BD8BCB5F}" type="slidenum">
              <a:rPr lang="ar-IQ" smtClean="0"/>
              <a:pPr/>
              <a:t>‹#›</a:t>
            </a:fld>
            <a:endParaRPr lang="ar-IQ"/>
          </a:p>
        </p:txBody>
      </p:sp>
    </p:spTree>
    <p:extLst>
      <p:ext uri="{BB962C8B-B14F-4D97-AF65-F5344CB8AC3E}">
        <p14:creationId xmlns:p14="http://schemas.microsoft.com/office/powerpoint/2010/main" val="22531485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4216142-DCF9-4921-A374-30500945C048}" type="datetimeFigureOut">
              <a:rPr lang="ar-IQ" smtClean="0"/>
              <a:pPr/>
              <a:t>4/27/1439</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en-US" smtClean="0"/>
              <a:t>U.S. Army, water supply, table (3-1)</a:t>
            </a:r>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8CD3F5-BE4F-414A-947A-2047FC5F3C54}" type="slidenum">
              <a:rPr lang="ar-IQ" smtClean="0"/>
              <a:pPr/>
              <a:t>‹#›</a:t>
            </a:fld>
            <a:endParaRPr lang="ar-IQ"/>
          </a:p>
        </p:txBody>
      </p:sp>
    </p:spTree>
    <p:extLst>
      <p:ext uri="{BB962C8B-B14F-4D97-AF65-F5344CB8AC3E}">
        <p14:creationId xmlns:p14="http://schemas.microsoft.com/office/powerpoint/2010/main" val="2737812670"/>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a:p>
        </p:txBody>
      </p:sp>
      <p:sp>
        <p:nvSpPr>
          <p:cNvPr id="4" name="Slide Number Placeholder 3"/>
          <p:cNvSpPr>
            <a:spLocks noGrp="1"/>
          </p:cNvSpPr>
          <p:nvPr>
            <p:ph type="sldNum" sz="quarter" idx="10"/>
          </p:nvPr>
        </p:nvSpPr>
        <p:spPr/>
        <p:txBody>
          <a:bodyPr/>
          <a:lstStyle/>
          <a:p>
            <a:fld id="{F98CD3F5-BE4F-414A-947A-2047FC5F3C54}" type="slidenum">
              <a:rPr lang="ar-IQ" smtClean="0"/>
              <a:pPr/>
              <a:t>1</a:t>
            </a:fld>
            <a:endParaRPr lang="ar-IQ"/>
          </a:p>
        </p:txBody>
      </p:sp>
    </p:spTree>
    <p:extLst>
      <p:ext uri="{BB962C8B-B14F-4D97-AF65-F5344CB8AC3E}">
        <p14:creationId xmlns:p14="http://schemas.microsoft.com/office/powerpoint/2010/main" val="588947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2</a:t>
            </a:fld>
            <a:endParaRPr lang="ar-IQ"/>
          </a:p>
        </p:txBody>
      </p:sp>
    </p:spTree>
    <p:extLst>
      <p:ext uri="{BB962C8B-B14F-4D97-AF65-F5344CB8AC3E}">
        <p14:creationId xmlns:p14="http://schemas.microsoft.com/office/powerpoint/2010/main" val="1532085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3</a:t>
            </a:fld>
            <a:endParaRPr lang="ar-IQ"/>
          </a:p>
        </p:txBody>
      </p:sp>
    </p:spTree>
    <p:extLst>
      <p:ext uri="{BB962C8B-B14F-4D97-AF65-F5344CB8AC3E}">
        <p14:creationId xmlns:p14="http://schemas.microsoft.com/office/powerpoint/2010/main" val="411970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4</a:t>
            </a:fld>
            <a:endParaRPr lang="ar-IQ"/>
          </a:p>
        </p:txBody>
      </p:sp>
    </p:spTree>
    <p:extLst>
      <p:ext uri="{BB962C8B-B14F-4D97-AF65-F5344CB8AC3E}">
        <p14:creationId xmlns:p14="http://schemas.microsoft.com/office/powerpoint/2010/main" val="2937663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5</a:t>
            </a:fld>
            <a:endParaRPr lang="ar-IQ"/>
          </a:p>
        </p:txBody>
      </p:sp>
    </p:spTree>
    <p:extLst>
      <p:ext uri="{BB962C8B-B14F-4D97-AF65-F5344CB8AC3E}">
        <p14:creationId xmlns:p14="http://schemas.microsoft.com/office/powerpoint/2010/main" val="32389645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6</a:t>
            </a:fld>
            <a:endParaRPr lang="ar-IQ"/>
          </a:p>
        </p:txBody>
      </p:sp>
    </p:spTree>
    <p:extLst>
      <p:ext uri="{BB962C8B-B14F-4D97-AF65-F5344CB8AC3E}">
        <p14:creationId xmlns:p14="http://schemas.microsoft.com/office/powerpoint/2010/main" val="1417204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7</a:t>
            </a:fld>
            <a:endParaRPr lang="ar-IQ"/>
          </a:p>
        </p:txBody>
      </p:sp>
    </p:spTree>
    <p:extLst>
      <p:ext uri="{BB962C8B-B14F-4D97-AF65-F5344CB8AC3E}">
        <p14:creationId xmlns:p14="http://schemas.microsoft.com/office/powerpoint/2010/main" val="302566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8</a:t>
            </a:fld>
            <a:endParaRPr lang="ar-IQ"/>
          </a:p>
        </p:txBody>
      </p:sp>
    </p:spTree>
    <p:extLst>
      <p:ext uri="{BB962C8B-B14F-4D97-AF65-F5344CB8AC3E}">
        <p14:creationId xmlns:p14="http://schemas.microsoft.com/office/powerpoint/2010/main" val="2248285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CD3F5-BE4F-414A-947A-2047FC5F3C54}" type="slidenum">
              <a:rPr lang="ar-IQ" smtClean="0"/>
              <a:pPr/>
              <a:t>9</a:t>
            </a:fld>
            <a:endParaRPr lang="ar-IQ"/>
          </a:p>
        </p:txBody>
      </p:sp>
    </p:spTree>
    <p:extLst>
      <p:ext uri="{BB962C8B-B14F-4D97-AF65-F5344CB8AC3E}">
        <p14:creationId xmlns:p14="http://schemas.microsoft.com/office/powerpoint/2010/main" val="20140915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04A79CB-4A32-489D-9E30-DC906F0386CB}" type="datetime8">
              <a:rPr lang="ar-IQ" smtClean="0"/>
              <a:t>كانون الثاني 14، 18</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D94832-E2D4-4B8C-9272-644F2376F2E1}"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7610CF-6900-4294-837A-B7E7B5EC38C6}"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8E996E-76F6-428D-9D47-0F6E24D0AD96}"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547FE3-66C6-421B-B7CA-F88C5114C1E1}" type="datetime8">
              <a:rPr lang="ar-IQ" smtClean="0"/>
              <a:t>كانون الثاني 14، 18</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5FE2BAA9-41AF-4855-8021-8A5056376909}"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transition>
    <p:dissolve/>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14822B-56EA-4C08-A30E-0AEA9DCD979B}"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BBC6FE8-791A-44FE-B628-E82F3740B99E}" type="datetime8">
              <a:rPr lang="ar-IQ" smtClean="0"/>
              <a:t>كانون الثاني 14، 18</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49CD18-ABAB-41FB-9736-C95D8A4EFE2A}" type="datetime8">
              <a:rPr lang="ar-IQ" smtClean="0"/>
              <a:t>كانون الثاني 14، 18</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8AB257-57B6-4872-B0B2-F2FF93A2BCA9}" type="datetime8">
              <a:rPr lang="ar-IQ" smtClean="0"/>
              <a:t>كانون الثاني 14، 18</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1BE465-493E-40CF-B0CE-E9F505567127}"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5FE2BAA9-41AF-4855-8021-8A5056376909}" type="slidenum">
              <a:rPr lang="ar-IQ" smtClean="0"/>
              <a:pPr/>
              <a:t>‹#›</a:t>
            </a:fld>
            <a:endParaRPr lang="ar-IQ"/>
          </a:p>
        </p:txBody>
      </p:sp>
    </p:spTree>
  </p:cSld>
  <p:clrMapOvr>
    <a:masterClrMapping/>
  </p:clrMapOvr>
  <p:transition>
    <p:dissolve/>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DA43F6E-074E-41AB-AF69-11906B4B4ED2}" type="datetime8">
              <a:rPr lang="ar-IQ" smtClean="0"/>
              <a:t>كانون الثاني 14، 18</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5FE2BAA9-41AF-4855-8021-8A5056376909}"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84F503-AE44-4CDC-A4C8-D73D43D1AA5B}" type="datetime8">
              <a:rPr lang="ar-IQ" smtClean="0"/>
              <a:t>كانون الثاني 14، 18</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FE2BAA9-41AF-4855-8021-8A5056376909}"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sndAc>
      <p:stSnd>
        <p:snd r:embed="rId13" name="arrow.wav"/>
      </p:stSnd>
    </p:sndAc>
  </p:transition>
  <p:hf hdr="0" ft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NULL"/><Relationship Id="rId5" Type="http://schemas.openxmlformats.org/officeDocument/2006/relationships/audio" Target="../media/audio1.wav"/><Relationship Id="rId4" Type="http://schemas.openxmlformats.org/officeDocument/2006/relationships/notesSlide" Target="../notesSlides/notesSlide2.xml"/><Relationship Id="rId9" Type="http://schemas.openxmlformats.org/officeDocument/2006/relationships/image" Target="NUL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NUL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NUL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NUL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57390"/>
            <a:ext cx="7851648" cy="1828800"/>
          </a:xfrm>
        </p:spPr>
        <p:txBody>
          <a:bodyPr>
            <a:normAutofit/>
          </a:bodyPr>
          <a:lstStyle/>
          <a:p>
            <a:r>
              <a:rPr lang="en-US" b="1" i="1" dirty="0" smtClean="0"/>
              <a:t>FLUID MECHANICS</a:t>
            </a:r>
            <a:br>
              <a:rPr lang="en-US" b="1" i="1" dirty="0" smtClean="0"/>
            </a:br>
            <a:r>
              <a:rPr lang="en-US" sz="4900" i="1" dirty="0" smtClean="0"/>
              <a:t>CHAPTER</a:t>
            </a:r>
            <a:r>
              <a:rPr lang="en-US" sz="4900" b="1" i="1" dirty="0" smtClean="0"/>
              <a:t>- 4 </a:t>
            </a:r>
            <a:r>
              <a:rPr lang="en-US" sz="5300" b="1" i="1" dirty="0" smtClean="0"/>
              <a:t>/ </a:t>
            </a:r>
            <a:r>
              <a:rPr lang="en-US" sz="4400" i="1" dirty="0" smtClean="0"/>
              <a:t>FLUID Dynamic</a:t>
            </a:r>
            <a:endParaRPr lang="ar-IQ" dirty="0"/>
          </a:p>
        </p:txBody>
      </p:sp>
      <p:sp>
        <p:nvSpPr>
          <p:cNvPr id="6" name="Rectangle 5"/>
          <p:cNvSpPr/>
          <p:nvPr/>
        </p:nvSpPr>
        <p:spPr>
          <a:xfrm>
            <a:off x="39938" y="142852"/>
            <a:ext cx="4233531" cy="1107996"/>
          </a:xfrm>
          <a:prstGeom prst="rect">
            <a:avLst/>
          </a:prstGeom>
        </p:spPr>
        <p:txBody>
          <a:bodyPr wrap="none">
            <a:spAutoFit/>
          </a:bodyPr>
          <a:lstStyle/>
          <a:p>
            <a:pPr algn="l"/>
            <a:r>
              <a:rPr lang="en-US" sz="2200" b="1" dirty="0" smtClean="0"/>
              <a:t>Al-Mansour University College</a:t>
            </a:r>
          </a:p>
          <a:p>
            <a:pPr algn="l"/>
            <a:r>
              <a:rPr lang="en-US" sz="2200" b="1" dirty="0" smtClean="0"/>
              <a:t>Civil Engineering Department</a:t>
            </a:r>
          </a:p>
          <a:p>
            <a:pPr algn="l"/>
            <a:r>
              <a:rPr lang="en-US" sz="2200" b="1" dirty="0" smtClean="0"/>
              <a:t>Second Year/ 2017-2018</a:t>
            </a:r>
          </a:p>
        </p:txBody>
      </p:sp>
      <p:sp>
        <p:nvSpPr>
          <p:cNvPr id="7" name="Subtitle 2"/>
          <p:cNvSpPr txBox="1">
            <a:spLocks/>
          </p:cNvSpPr>
          <p:nvPr/>
        </p:nvSpPr>
        <p:spPr>
          <a:xfrm>
            <a:off x="1109792" y="4484712"/>
            <a:ext cx="7854696" cy="1752600"/>
          </a:xfrm>
          <a:prstGeom prst="rect">
            <a:avLst/>
          </a:prstGeom>
        </p:spPr>
        <p:txBody>
          <a:bodyPr vert="horz" lIns="0" rIns="18288">
            <a:normAutofit/>
          </a:bodyPr>
          <a:lstStyle>
            <a:lvl1pPr marL="0" marR="45720" indent="0" algn="r" rtl="1" eaLnBrk="1" latinLnBrk="0" hangingPunct="1">
              <a:spcBef>
                <a:spcPct val="20000"/>
              </a:spcBef>
              <a:buClr>
                <a:schemeClr val="accent3"/>
              </a:buClr>
              <a:buSzPct val="95000"/>
              <a:buFont typeface="Wingdings 2"/>
              <a:buNone/>
              <a:defRPr kumimoji="0" sz="2600" kern="1200">
                <a:solidFill>
                  <a:schemeClr val="tx1"/>
                </a:solidFill>
                <a:latin typeface="+mn-lt"/>
                <a:ea typeface="+mn-ea"/>
                <a:cs typeface="+mn-cs"/>
              </a:defRPr>
            </a:lvl1pPr>
            <a:lvl2pPr marL="457200" indent="0" algn="ctr" rtl="1" eaLnBrk="1" latinLnBrk="0" hangingPunct="1">
              <a:spcBef>
                <a:spcPct val="20000"/>
              </a:spcBef>
              <a:buClr>
                <a:schemeClr val="accent1"/>
              </a:buClr>
              <a:buSzPct val="85000"/>
              <a:buFont typeface="Wingdings 2"/>
              <a:buNone/>
              <a:defRPr kumimoji="0" sz="2400" kern="1200">
                <a:solidFill>
                  <a:schemeClr val="tx1"/>
                </a:solidFill>
                <a:latin typeface="+mn-lt"/>
                <a:ea typeface="+mn-ea"/>
                <a:cs typeface="+mn-cs"/>
              </a:defRPr>
            </a:lvl2pPr>
            <a:lvl3pPr marL="914400" indent="0" algn="ctr" rtl="1" eaLnBrk="1" latinLnBrk="0" hangingPunct="1">
              <a:spcBef>
                <a:spcPct val="20000"/>
              </a:spcBef>
              <a:buClr>
                <a:schemeClr val="accent2"/>
              </a:buClr>
              <a:buSzPct val="70000"/>
              <a:buFont typeface="Wingdings 2"/>
              <a:buNone/>
              <a:defRPr kumimoji="0" sz="2100" kern="1200">
                <a:solidFill>
                  <a:schemeClr val="tx1"/>
                </a:solidFill>
                <a:latin typeface="+mn-lt"/>
                <a:ea typeface="+mn-ea"/>
                <a:cs typeface="+mn-cs"/>
              </a:defRPr>
            </a:lvl3pPr>
            <a:lvl4pPr marL="1371600" indent="0" algn="ctr" rtl="1" eaLnBrk="1" latinLnBrk="0" hangingPunct="1">
              <a:spcBef>
                <a:spcPct val="20000"/>
              </a:spcBef>
              <a:buClr>
                <a:schemeClr val="accent3"/>
              </a:buClr>
              <a:buSzPct val="65000"/>
              <a:buFont typeface="Wingdings 2"/>
              <a:buNone/>
              <a:defRPr kumimoji="0" sz="2000" kern="1200">
                <a:solidFill>
                  <a:schemeClr val="tx1"/>
                </a:solidFill>
                <a:latin typeface="+mn-lt"/>
                <a:ea typeface="+mn-ea"/>
                <a:cs typeface="+mn-cs"/>
              </a:defRPr>
            </a:lvl4pPr>
            <a:lvl5pPr marL="1828800" indent="0" algn="ctr" rtl="1" eaLnBrk="1" latinLnBrk="0" hangingPunct="1">
              <a:spcBef>
                <a:spcPct val="20000"/>
              </a:spcBef>
              <a:buClr>
                <a:schemeClr val="accent4"/>
              </a:buClr>
              <a:buSzPct val="65000"/>
              <a:buFont typeface="Wingdings 2"/>
              <a:buNone/>
              <a:defRPr kumimoji="0" sz="2000" kern="1200">
                <a:solidFill>
                  <a:schemeClr val="tx1"/>
                </a:solidFill>
                <a:latin typeface="+mn-lt"/>
                <a:ea typeface="+mn-ea"/>
                <a:cs typeface="+mn-cs"/>
              </a:defRPr>
            </a:lvl5pPr>
            <a:lvl6pPr marL="2286000" indent="0" algn="ctr" rtl="1" eaLnBrk="1" latinLnBrk="0" hangingPunct="1">
              <a:spcBef>
                <a:spcPct val="20000"/>
              </a:spcBef>
              <a:buClr>
                <a:schemeClr val="accent5"/>
              </a:buClr>
              <a:buSzPct val="80000"/>
              <a:buFont typeface="Wingdings 2"/>
              <a:buNone/>
              <a:defRPr kumimoji="0" sz="1800" kern="1200">
                <a:solidFill>
                  <a:schemeClr val="tx1"/>
                </a:solidFill>
                <a:latin typeface="+mn-lt"/>
                <a:ea typeface="+mn-ea"/>
                <a:cs typeface="+mn-cs"/>
              </a:defRPr>
            </a:lvl6pPr>
            <a:lvl7pPr marL="2743200" indent="0" algn="ctr" rtl="1" eaLnBrk="1" latinLnBrk="0" hangingPunct="1">
              <a:spcBef>
                <a:spcPct val="20000"/>
              </a:spcBef>
              <a:buClr>
                <a:schemeClr val="accent6"/>
              </a:buClr>
              <a:buSzPct val="80000"/>
              <a:buFont typeface="Wingdings 2"/>
              <a:buNone/>
              <a:defRPr kumimoji="0" sz="1600" kern="1200" baseline="0">
                <a:solidFill>
                  <a:schemeClr val="tx1"/>
                </a:solidFill>
                <a:latin typeface="+mn-lt"/>
                <a:ea typeface="+mn-ea"/>
                <a:cs typeface="+mn-cs"/>
              </a:defRPr>
            </a:lvl7pPr>
            <a:lvl8pPr marL="3200400" indent="0" algn="ctr" rtl="1" eaLnBrk="1" latinLnBrk="0" hangingPunct="1">
              <a:spcBef>
                <a:spcPct val="20000"/>
              </a:spcBef>
              <a:buClr>
                <a:schemeClr val="tx2"/>
              </a:buClr>
              <a:buNone/>
              <a:defRPr kumimoji="0" sz="1600" kern="1200">
                <a:solidFill>
                  <a:schemeClr val="tx1"/>
                </a:solidFill>
                <a:latin typeface="+mn-lt"/>
                <a:ea typeface="+mn-ea"/>
                <a:cs typeface="+mn-cs"/>
              </a:defRPr>
            </a:lvl8pPr>
            <a:lvl9pPr marL="3657600" indent="0" algn="ctr" rtl="1" eaLnBrk="1" latinLnBrk="0" hangingPunct="1">
              <a:spcBef>
                <a:spcPct val="20000"/>
              </a:spcBef>
              <a:buClr>
                <a:schemeClr val="tx2"/>
              </a:buClr>
              <a:buFontTx/>
              <a:buNone/>
              <a:defRPr kumimoji="0" sz="1400" kern="1200" baseline="0">
                <a:solidFill>
                  <a:schemeClr val="tx1"/>
                </a:solidFill>
                <a:latin typeface="+mn-lt"/>
                <a:ea typeface="+mn-ea"/>
                <a:cs typeface="+mn-cs"/>
              </a:defRPr>
            </a:lvl9pPr>
          </a:lstStyle>
          <a:p>
            <a:r>
              <a:rPr lang="en-US" sz="3200" b="1" dirty="0" smtClean="0"/>
              <a:t>Ahmed Layth, R.E., M.S.</a:t>
            </a:r>
            <a:endParaRPr lang="ar-IQ" sz="3200" b="1" dirty="0"/>
          </a:p>
        </p:txBody>
      </p:sp>
      <p:sp>
        <p:nvSpPr>
          <p:cNvPr id="5" name="Rectangle 4"/>
          <p:cNvSpPr/>
          <p:nvPr/>
        </p:nvSpPr>
        <p:spPr>
          <a:xfrm>
            <a:off x="5436096" y="810021"/>
            <a:ext cx="3265638" cy="523220"/>
          </a:xfrm>
          <a:prstGeom prst="rect">
            <a:avLst/>
          </a:prstGeom>
        </p:spPr>
        <p:txBody>
          <a:bodyPr wrap="none">
            <a:spAutoFit/>
          </a:bodyPr>
          <a:lstStyle/>
          <a:p>
            <a:pPr algn="l"/>
            <a:r>
              <a:rPr lang="ar-IQ" sz="2800" b="1" dirty="0">
                <a:solidFill>
                  <a:srgbClr val="FFFF00"/>
                </a:solidFill>
              </a:rPr>
              <a:t>الــمــحــاضــرة رقــم ( </a:t>
            </a:r>
            <a:r>
              <a:rPr lang="ar-IQ" sz="2800" b="1" dirty="0" smtClean="0">
                <a:solidFill>
                  <a:srgbClr val="FFFF00"/>
                </a:solidFill>
              </a:rPr>
              <a:t>6 </a:t>
            </a:r>
            <a:r>
              <a:rPr lang="ar-IQ" sz="2800" b="1" dirty="0">
                <a:solidFill>
                  <a:srgbClr val="FFFF00"/>
                </a:solidFill>
              </a:rPr>
              <a:t>)</a:t>
            </a:r>
            <a:endParaRPr lang="en-US" sz="2800" b="1" dirty="0">
              <a:solidFill>
                <a:srgbClr val="FFFF00"/>
              </a:solidFill>
            </a:endParaRPr>
          </a:p>
        </p:txBody>
      </p:sp>
    </p:spTree>
    <p:extLst>
      <p:ext uri="{BB962C8B-B14F-4D97-AF65-F5344CB8AC3E}">
        <p14:creationId xmlns:p14="http://schemas.microsoft.com/office/powerpoint/2010/main" val="2944135777"/>
      </p:ext>
    </p:extLst>
  </p:cSld>
  <p:clrMapOvr>
    <a:masterClrMapping/>
  </p:clrMapOvr>
  <p:transition>
    <p:dissolve/>
    <p:sndAc>
      <p:stSnd>
        <p:snd r:embed="rId3"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7340471"/>
              </a:xfrm>
              <a:prstGeom prst="rect">
                <a:avLst/>
              </a:prstGeom>
            </p:spPr>
            <p:txBody>
              <a:bodyPr wrap="square">
                <a:spAutoFit/>
              </a:bodyPr>
              <a:lstStyle/>
              <a:p>
                <a:pPr algn="just" rtl="0">
                  <a:spcAft>
                    <a:spcPts val="1200"/>
                  </a:spcAft>
                </a:pPr>
                <a:r>
                  <a:rPr lang="en-US" sz="2400" b="1" dirty="0" smtClean="0">
                    <a:latin typeface="+mj-lt"/>
                  </a:rPr>
                  <a:t>Fluid Dynamics</a:t>
                </a:r>
              </a:p>
              <a:p>
                <a:pPr algn="just" rtl="0">
                  <a:spcAft>
                    <a:spcPts val="1200"/>
                  </a:spcAft>
                </a:pPr>
                <a:r>
                  <a:rPr lang="en-US" sz="2200" dirty="0" smtClean="0">
                    <a:latin typeface="+mj-lt"/>
                  </a:rPr>
                  <a:t>Fluid dynamics is the study of fluids in motion.</a:t>
                </a:r>
              </a:p>
              <a:p>
                <a:pPr algn="just" rtl="0">
                  <a:spcAft>
                    <a:spcPts val="1200"/>
                  </a:spcAft>
                </a:pPr>
                <a:r>
                  <a:rPr lang="en-US" sz="2200" b="1" dirty="0" smtClean="0">
                    <a:latin typeface="+mj-lt"/>
                  </a:rPr>
                  <a:t>                                                              Flow Rate</a:t>
                </a:r>
              </a:p>
              <a:p>
                <a:pPr algn="just" rtl="0">
                  <a:spcAft>
                    <a:spcPts val="1200"/>
                  </a:spcAft>
                </a:pPr>
                <a:endParaRPr lang="en-US" sz="2200" b="1" dirty="0">
                  <a:latin typeface="+mj-lt"/>
                </a:endParaRPr>
              </a:p>
              <a:p>
                <a:pPr algn="just" rtl="0">
                  <a:spcAft>
                    <a:spcPts val="1200"/>
                  </a:spcAft>
                </a:pPr>
                <a:endParaRPr lang="en-US" sz="2200" b="1" dirty="0" smtClean="0">
                  <a:latin typeface="+mj-lt"/>
                </a:endParaRPr>
              </a:p>
              <a:p>
                <a:pPr algn="just" rtl="0">
                  <a:spcAft>
                    <a:spcPts val="1200"/>
                  </a:spcAft>
                </a:pPr>
                <a:endParaRPr lang="en-US" sz="2200" b="1" dirty="0">
                  <a:latin typeface="+mj-lt"/>
                </a:endParaRPr>
              </a:p>
              <a:p>
                <a:pPr algn="just" rtl="0">
                  <a:spcAft>
                    <a:spcPts val="1200"/>
                  </a:spcAft>
                </a:pPr>
                <a:endParaRPr lang="en-US" sz="2200" b="1" dirty="0" smtClean="0">
                  <a:latin typeface="+mj-lt"/>
                </a:endParaRPr>
              </a:p>
              <a:p>
                <a:pPr algn="just" rtl="0">
                  <a:spcAft>
                    <a:spcPts val="1200"/>
                  </a:spcAft>
                </a:pPr>
                <a:endParaRPr lang="en-US" sz="2200" b="1" dirty="0">
                  <a:latin typeface="+mj-lt"/>
                </a:endParaRPr>
              </a:p>
              <a:p>
                <a:pPr algn="just" rtl="0">
                  <a:spcAft>
                    <a:spcPts val="1200"/>
                  </a:spcAft>
                </a:pPr>
                <a:endParaRPr lang="en-US" sz="2200" b="1" dirty="0" smtClean="0">
                  <a:latin typeface="+mj-lt"/>
                </a:endParaRPr>
              </a:p>
              <a:p>
                <a:pPr algn="just" rtl="0">
                  <a:spcAft>
                    <a:spcPts val="1200"/>
                  </a:spcAft>
                </a:pPr>
                <a:endParaRPr lang="en-US" sz="2200" b="1" dirty="0">
                  <a:latin typeface="+mj-lt"/>
                </a:endParaRPr>
              </a:p>
              <a:p>
                <a:pPr algn="just" rtl="0">
                  <a:spcAft>
                    <a:spcPts val="1200"/>
                  </a:spcAft>
                </a:pPr>
                <a:endParaRPr lang="en-US" sz="2200" b="1" dirty="0" smtClean="0">
                  <a:latin typeface="+mj-lt"/>
                </a:endParaRPr>
              </a:p>
              <a:p>
                <a:pPr algn="just" rtl="0"/>
                <a:endParaRPr lang="en-US" sz="2200" dirty="0" smtClean="0">
                  <a:latin typeface="+mj-lt"/>
                </a:endParaRPr>
              </a:p>
              <a:p>
                <a:pPr algn="just" rtl="0"/>
                <a:r>
                  <a:rPr lang="en-US" sz="2200" dirty="0" smtClean="0">
                    <a:latin typeface="+mj-lt"/>
                  </a:rPr>
                  <a:t>Mass-Volume flow rate relationship:</a:t>
                </a:r>
              </a:p>
              <a:p>
                <a:pPr algn="ctr" rtl="0">
                  <a:spcAft>
                    <a:spcPts val="1200"/>
                  </a:spcAft>
                </a:pPr>
                <a14:m>
                  <m:oMath xmlns:m="http://schemas.openxmlformats.org/officeDocument/2006/math">
                    <m:acc>
                      <m:accPr>
                        <m:chr m:val="̇"/>
                        <m:ctrlPr>
                          <a:rPr lang="en-US" sz="2200" i="1">
                            <a:latin typeface="Cambria Math" panose="02040503050406030204" pitchFamily="18" charset="0"/>
                          </a:rPr>
                        </m:ctrlPr>
                      </m:accPr>
                      <m:e>
                        <m:r>
                          <a:rPr lang="en-US" sz="2200" i="1">
                            <a:latin typeface="Cambria Math"/>
                          </a:rPr>
                          <m:t>𝑚</m:t>
                        </m:r>
                      </m:e>
                    </m:acc>
                    <m:r>
                      <a:rPr lang="en-US" sz="2200" b="0" i="1" smtClean="0">
                        <a:latin typeface="Cambria Math"/>
                      </a:rPr>
                      <m:t>= </m:t>
                    </m:r>
                    <m:r>
                      <a:rPr lang="en-US" sz="2200" b="0" i="1" smtClean="0">
                        <a:latin typeface="Cambria Math"/>
                        <a:ea typeface="Cambria Math"/>
                      </a:rPr>
                      <m:t>𝜌</m:t>
                    </m:r>
                    <m:r>
                      <a:rPr lang="en-US" sz="2200" b="0" i="1" smtClean="0">
                        <a:latin typeface="Cambria Math"/>
                        <a:ea typeface="Cambria Math"/>
                      </a:rPr>
                      <m:t> </m:t>
                    </m:r>
                    <m:r>
                      <a:rPr lang="en-US" sz="2200" b="0" i="1" smtClean="0">
                        <a:latin typeface="Cambria Math"/>
                        <a:ea typeface="Cambria Math"/>
                      </a:rPr>
                      <m:t>𝑄</m:t>
                    </m:r>
                    <m:r>
                      <a:rPr lang="en-US" sz="2200" b="0" i="1" smtClean="0">
                        <a:latin typeface="Cambria Math"/>
                        <a:ea typeface="Cambria Math"/>
                      </a:rPr>
                      <m:t> </m:t>
                    </m:r>
                  </m:oMath>
                </a14:m>
                <a:r>
                  <a:rPr lang="en-US" sz="2800" b="1" dirty="0">
                    <a:solidFill>
                      <a:srgbClr val="7030A0"/>
                    </a:solidFill>
                  </a:rPr>
                  <a:t>Prove?</a:t>
                </a:r>
              </a:p>
              <a:p>
                <a:pPr algn="just" rtl="0">
                  <a:spcAft>
                    <a:spcPts val="1200"/>
                  </a:spcAft>
                </a:pPr>
                <a:endParaRPr lang="en-US" sz="2200" b="1" dirty="0">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7340471"/>
              </a:xfrm>
              <a:prstGeom prst="rect">
                <a:avLst/>
              </a:prstGeom>
              <a:blipFill rotWithShape="1">
                <a:blip r:embed="rId6"/>
                <a:stretch>
                  <a:fillRect l="-1093" t="-664"/>
                </a:stretch>
              </a:blipFill>
            </p:spPr>
            <p:txBody>
              <a:bodyPr/>
              <a:lstStyle/>
              <a:p>
                <a:r>
                  <a:rPr lang="en-US">
                    <a:noFill/>
                  </a:rPr>
                  <a:t> </a:t>
                </a:r>
              </a:p>
            </p:txBody>
          </p:sp>
        </mc:Fallback>
      </mc:AlternateContent>
      <p:pic>
        <p:nvPicPr>
          <p:cNvPr id="3" name="viscosity oils.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557713" y="1340768"/>
            <a:ext cx="28575" cy="19050"/>
          </a:xfrm>
          <a:prstGeom prst="rect">
            <a:avLst/>
          </a:prstGeom>
        </p:spPr>
      </p:pic>
      <p:cxnSp>
        <p:nvCxnSpPr>
          <p:cNvPr id="7" name="Straight Connector 6"/>
          <p:cNvCxnSpPr/>
          <p:nvPr/>
        </p:nvCxnSpPr>
        <p:spPr>
          <a:xfrm>
            <a:off x="4716016" y="1638325"/>
            <a:ext cx="0" cy="36004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flipH="1">
            <a:off x="2267744" y="1998365"/>
            <a:ext cx="2448272"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a:off x="2267744" y="1998365"/>
            <a:ext cx="0" cy="36004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311733" y="2492896"/>
                <a:ext cx="3756211" cy="2853666"/>
              </a:xfrm>
              <a:prstGeom prst="rect">
                <a:avLst/>
              </a:prstGeom>
              <a:noFill/>
            </p:spPr>
            <p:txBody>
              <a:bodyPr wrap="square" rtlCol="0">
                <a:spAutoFit/>
              </a:bodyPr>
              <a:lstStyle/>
              <a:p>
                <a:pPr algn="ctr" rtl="0">
                  <a:spcAft>
                    <a:spcPts val="1200"/>
                  </a:spcAft>
                </a:pPr>
                <a:r>
                  <a:rPr lang="en-US" sz="2200" b="1" dirty="0" smtClean="0">
                    <a:latin typeface="+mj-lt"/>
                  </a:rPr>
                  <a:t>Mass flow rate</a:t>
                </a:r>
              </a:p>
              <a:p>
                <a:pPr algn="just" rtl="0">
                  <a:spcAft>
                    <a:spcPts val="1200"/>
                  </a:spcAft>
                </a:pPr>
                <a:r>
                  <a:rPr lang="en-US" sz="2200" dirty="0" smtClean="0">
                    <a:latin typeface="+mj-lt"/>
                  </a:rPr>
                  <a:t>It is the mass of fluid (</a:t>
                </a:r>
                <a:r>
                  <a:rPr lang="en-US" sz="2200" dirty="0" smtClean="0">
                    <a:solidFill>
                      <a:srgbClr val="FF0000"/>
                    </a:solidFill>
                    <a:latin typeface="+mj-lt"/>
                  </a:rPr>
                  <a:t>m</a:t>
                </a:r>
                <a:r>
                  <a:rPr lang="en-US" sz="2200" dirty="0" smtClean="0">
                    <a:latin typeface="+mj-lt"/>
                  </a:rPr>
                  <a:t>) flowing per unit time (</a:t>
                </a:r>
                <a:r>
                  <a:rPr lang="en-US" sz="2200" dirty="0" smtClean="0">
                    <a:solidFill>
                      <a:srgbClr val="FF0000"/>
                    </a:solidFill>
                    <a:latin typeface="+mj-lt"/>
                  </a:rPr>
                  <a:t>t</a:t>
                </a:r>
                <a:r>
                  <a:rPr lang="en-US" sz="2200" dirty="0" smtClean="0">
                    <a:latin typeface="+mj-lt"/>
                  </a:rPr>
                  <a:t>).</a:t>
                </a:r>
              </a:p>
              <a:p>
                <a:pPr algn="just" rtl="0">
                  <a:spcAft>
                    <a:spcPts val="1200"/>
                  </a:spcAft>
                </a:pPr>
                <a:r>
                  <a:rPr lang="en-US" sz="2200" dirty="0" smtClean="0">
                    <a:latin typeface="+mj-lt"/>
                  </a:rPr>
                  <a:t>Symbol:   </a:t>
                </a:r>
                <a14:m>
                  <m:oMath xmlns:m="http://schemas.openxmlformats.org/officeDocument/2006/math">
                    <m:acc>
                      <m:accPr>
                        <m:chr m:val="̇"/>
                        <m:ctrlPr>
                          <a:rPr lang="en-US" sz="2200" i="1" smtClean="0">
                            <a:latin typeface="Cambria Math" panose="02040503050406030204" pitchFamily="18" charset="0"/>
                          </a:rPr>
                        </m:ctrlPr>
                      </m:accPr>
                      <m:e>
                        <m:r>
                          <a:rPr lang="en-US" sz="2200" b="0" i="1" smtClean="0">
                            <a:latin typeface="Cambria Math"/>
                          </a:rPr>
                          <m:t>𝑚</m:t>
                        </m:r>
                      </m:e>
                    </m:acc>
                  </m:oMath>
                </a14:m>
                <a:endParaRPr lang="en-US" sz="2200" dirty="0" smtClean="0">
                  <a:latin typeface="+mj-lt"/>
                </a:endParaRPr>
              </a:p>
              <a:p>
                <a:pPr algn="just" rtl="0">
                  <a:spcAft>
                    <a:spcPts val="1200"/>
                  </a:spcAft>
                </a:pPr>
                <a:r>
                  <a:rPr lang="en-US" sz="2200" dirty="0" smtClean="0">
                    <a:latin typeface="+mj-lt"/>
                  </a:rPr>
                  <a:t>Equation:   </a:t>
                </a:r>
                <a14:m>
                  <m:oMath xmlns:m="http://schemas.openxmlformats.org/officeDocument/2006/math">
                    <m:acc>
                      <m:accPr>
                        <m:chr m:val="̇"/>
                        <m:ctrlPr>
                          <a:rPr lang="en-US" sz="2200" i="1">
                            <a:latin typeface="Cambria Math" panose="02040503050406030204" pitchFamily="18" charset="0"/>
                          </a:rPr>
                        </m:ctrlPr>
                      </m:accPr>
                      <m:e>
                        <m:r>
                          <a:rPr lang="en-US" sz="2200" i="1">
                            <a:latin typeface="Cambria Math"/>
                          </a:rPr>
                          <m:t>𝑚</m:t>
                        </m:r>
                      </m:e>
                    </m:acc>
                    <m:r>
                      <a:rPr lang="en-US" sz="2200" b="0" i="1" smtClean="0">
                        <a:latin typeface="Cambria Math"/>
                      </a:rPr>
                      <m:t>=</m:t>
                    </m:r>
                    <m:f>
                      <m:fPr>
                        <m:ctrlPr>
                          <a:rPr lang="en-US" sz="2200" b="0" i="1" smtClean="0">
                            <a:latin typeface="Cambria Math" panose="02040503050406030204" pitchFamily="18" charset="0"/>
                          </a:rPr>
                        </m:ctrlPr>
                      </m:fPr>
                      <m:num>
                        <m:r>
                          <a:rPr lang="en-US" sz="2200" b="0" i="1" smtClean="0">
                            <a:latin typeface="Cambria Math"/>
                          </a:rPr>
                          <m:t>𝑚</m:t>
                        </m:r>
                      </m:num>
                      <m:den>
                        <m:r>
                          <a:rPr lang="en-US" sz="2200" b="0" i="1" smtClean="0">
                            <a:latin typeface="Cambria Math"/>
                          </a:rPr>
                          <m:t>𝑡</m:t>
                        </m:r>
                      </m:den>
                    </m:f>
                  </m:oMath>
                </a14:m>
                <a:endParaRPr lang="en-US" sz="2200" dirty="0" smtClean="0">
                  <a:latin typeface="+mj-lt"/>
                </a:endParaRPr>
              </a:p>
              <a:p>
                <a:pPr algn="just" rtl="0">
                  <a:spcAft>
                    <a:spcPts val="1200"/>
                  </a:spcAft>
                </a:pPr>
                <a:r>
                  <a:rPr lang="en-US" sz="2200" dirty="0" smtClean="0">
                    <a:latin typeface="+mj-lt"/>
                  </a:rPr>
                  <a:t>Units:   kg/s</a:t>
                </a:r>
                <a:endParaRPr lang="en-US" sz="2200" dirty="0">
                  <a:latin typeface="+mj-lt"/>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11733" y="2492896"/>
                <a:ext cx="3756211" cy="2853666"/>
              </a:xfrm>
              <a:prstGeom prst="rect">
                <a:avLst/>
              </a:prstGeom>
              <a:blipFill rotWithShape="1">
                <a:blip r:embed="rId8"/>
                <a:stretch>
                  <a:fillRect l="-1948" t="-1282" r="-2273" b="-3205"/>
                </a:stretch>
              </a:blipFill>
            </p:spPr>
            <p:txBody>
              <a:bodyPr/>
              <a:lstStyle/>
              <a:p>
                <a:r>
                  <a:rPr lang="en-US">
                    <a:noFill/>
                  </a:rPr>
                  <a:t> </a:t>
                </a:r>
              </a:p>
            </p:txBody>
          </p:sp>
        </mc:Fallback>
      </mc:AlternateContent>
      <p:cxnSp>
        <p:nvCxnSpPr>
          <p:cNvPr id="19" name="Straight Connector 18"/>
          <p:cNvCxnSpPr/>
          <p:nvPr/>
        </p:nvCxnSpPr>
        <p:spPr>
          <a:xfrm flipH="1">
            <a:off x="4572000" y="1998365"/>
            <a:ext cx="2664296"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20" name="Straight Arrow Connector 19"/>
          <p:cNvCxnSpPr/>
          <p:nvPr/>
        </p:nvCxnSpPr>
        <p:spPr>
          <a:xfrm>
            <a:off x="7236296" y="1998365"/>
            <a:ext cx="0" cy="36004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mc:AlternateContent xmlns:mc="http://schemas.openxmlformats.org/markup-compatibility/2006" xmlns:a14="http://schemas.microsoft.com/office/drawing/2010/main">
        <mc:Choice Requires="a14">
          <p:sp>
            <p:nvSpPr>
              <p:cNvPr id="12" name="TextBox 11"/>
              <p:cNvSpPr txBox="1"/>
              <p:nvPr/>
            </p:nvSpPr>
            <p:spPr>
              <a:xfrm>
                <a:off x="5136269" y="2492896"/>
                <a:ext cx="3756211" cy="2881430"/>
              </a:xfrm>
              <a:prstGeom prst="rect">
                <a:avLst/>
              </a:prstGeom>
              <a:noFill/>
            </p:spPr>
            <p:txBody>
              <a:bodyPr wrap="square" rtlCol="0">
                <a:spAutoFit/>
              </a:bodyPr>
              <a:lstStyle/>
              <a:p>
                <a:pPr algn="ctr" rtl="0">
                  <a:spcAft>
                    <a:spcPts val="1200"/>
                  </a:spcAft>
                </a:pPr>
                <a:r>
                  <a:rPr lang="en-US" sz="2200" b="1" dirty="0" smtClean="0">
                    <a:latin typeface="+mj-lt"/>
                  </a:rPr>
                  <a:t>Volume flow rate</a:t>
                </a:r>
              </a:p>
              <a:p>
                <a:pPr algn="just" rtl="0">
                  <a:spcAft>
                    <a:spcPts val="1200"/>
                  </a:spcAft>
                </a:pPr>
                <a:r>
                  <a:rPr lang="en-US" sz="2200" dirty="0" smtClean="0">
                    <a:latin typeface="+mj-lt"/>
                  </a:rPr>
                  <a:t>It is the volume of fluid (</a:t>
                </a:r>
                <a:r>
                  <a:rPr lang="en-US" sz="2200" dirty="0" smtClean="0">
                    <a:solidFill>
                      <a:srgbClr val="FF0000"/>
                    </a:solidFill>
                    <a:latin typeface="+mj-lt"/>
                  </a:rPr>
                  <a:t>V</a:t>
                </a:r>
                <a:r>
                  <a:rPr lang="en-US" sz="2200" dirty="0" smtClean="0">
                    <a:latin typeface="+mj-lt"/>
                  </a:rPr>
                  <a:t>) flowing per unit time (</a:t>
                </a:r>
                <a:r>
                  <a:rPr lang="en-US" sz="2200" dirty="0" smtClean="0">
                    <a:solidFill>
                      <a:srgbClr val="FF0000"/>
                    </a:solidFill>
                    <a:latin typeface="+mj-lt"/>
                  </a:rPr>
                  <a:t>t</a:t>
                </a:r>
                <a:r>
                  <a:rPr lang="en-US" sz="2200" dirty="0" smtClean="0">
                    <a:latin typeface="+mj-lt"/>
                  </a:rPr>
                  <a:t>).</a:t>
                </a:r>
              </a:p>
              <a:p>
                <a:pPr algn="just" rtl="0">
                  <a:spcAft>
                    <a:spcPts val="1200"/>
                  </a:spcAft>
                </a:pPr>
                <a:r>
                  <a:rPr lang="en-US" sz="2200" dirty="0" smtClean="0">
                    <a:latin typeface="+mj-lt"/>
                  </a:rPr>
                  <a:t>Symbol:   Q</a:t>
                </a:r>
              </a:p>
              <a:p>
                <a:pPr algn="just" rtl="0">
                  <a:spcAft>
                    <a:spcPts val="1200"/>
                  </a:spcAft>
                </a:pPr>
                <a:r>
                  <a:rPr lang="en-US" sz="2200" dirty="0" smtClean="0">
                    <a:latin typeface="+mj-lt"/>
                  </a:rPr>
                  <a:t>Equation:    </a:t>
                </a:r>
                <a14:m>
                  <m:oMath xmlns:m="http://schemas.openxmlformats.org/officeDocument/2006/math">
                    <m:r>
                      <a:rPr lang="en-US" sz="2200" b="0" i="1" smtClean="0">
                        <a:latin typeface="Cambria Math"/>
                      </a:rPr>
                      <m:t>𝑄</m:t>
                    </m:r>
                    <m:r>
                      <a:rPr lang="en-US" sz="2200" b="0" i="1" smtClean="0">
                        <a:latin typeface="Cambria Math"/>
                      </a:rPr>
                      <m:t>=</m:t>
                    </m:r>
                    <m:f>
                      <m:fPr>
                        <m:ctrlPr>
                          <a:rPr lang="en-US" sz="2200" b="0" i="1" smtClean="0">
                            <a:latin typeface="Cambria Math" panose="02040503050406030204" pitchFamily="18" charset="0"/>
                          </a:rPr>
                        </m:ctrlPr>
                      </m:fPr>
                      <m:num>
                        <m:r>
                          <a:rPr lang="en-US" sz="2200" b="0" i="1" smtClean="0">
                            <a:latin typeface="Cambria Math"/>
                          </a:rPr>
                          <m:t>𝑉</m:t>
                        </m:r>
                      </m:num>
                      <m:den>
                        <m:r>
                          <a:rPr lang="en-US" sz="2200" b="0" i="1" smtClean="0">
                            <a:latin typeface="Cambria Math"/>
                          </a:rPr>
                          <m:t>𝑡</m:t>
                        </m:r>
                      </m:den>
                    </m:f>
                  </m:oMath>
                </a14:m>
                <a:r>
                  <a:rPr lang="en-US" sz="2200" dirty="0" smtClean="0">
                    <a:latin typeface="+mj-lt"/>
                  </a:rPr>
                  <a:t> = A v</a:t>
                </a:r>
              </a:p>
              <a:p>
                <a:pPr algn="just" rtl="0">
                  <a:spcAft>
                    <a:spcPts val="1200"/>
                  </a:spcAft>
                </a:pPr>
                <a:r>
                  <a:rPr lang="en-US" sz="2200" dirty="0" smtClean="0">
                    <a:latin typeface="+mj-lt"/>
                  </a:rPr>
                  <a:t>Units:   </a:t>
                </a:r>
                <a14:m>
                  <m:oMath xmlns:m="http://schemas.openxmlformats.org/officeDocument/2006/math">
                    <m:sSup>
                      <m:sSupPr>
                        <m:ctrlPr>
                          <a:rPr lang="en-US" sz="2200" b="0" i="1" smtClean="0">
                            <a:latin typeface="Cambria Math" panose="02040503050406030204" pitchFamily="18" charset="0"/>
                          </a:rPr>
                        </m:ctrlPr>
                      </m:sSupPr>
                      <m:e>
                        <m:r>
                          <a:rPr lang="en-US" sz="2200" b="0" i="1" smtClean="0">
                            <a:latin typeface="Cambria Math"/>
                          </a:rPr>
                          <m:t>𝑚</m:t>
                        </m:r>
                      </m:e>
                      <m:sup>
                        <m:r>
                          <a:rPr lang="en-US" sz="2200" b="0" i="1" smtClean="0">
                            <a:latin typeface="Cambria Math"/>
                          </a:rPr>
                          <m:t>3</m:t>
                        </m:r>
                      </m:sup>
                    </m:sSup>
                  </m:oMath>
                </a14:m>
                <a:r>
                  <a:rPr lang="en-US" sz="2200" dirty="0" smtClean="0">
                    <a:latin typeface="+mj-lt"/>
                  </a:rPr>
                  <a:t>/s</a:t>
                </a:r>
                <a:endParaRPr lang="en-US" sz="2200" dirty="0">
                  <a:latin typeface="+mj-lt"/>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5136269" y="2492896"/>
                <a:ext cx="3756211" cy="2881430"/>
              </a:xfrm>
              <a:prstGeom prst="rect">
                <a:avLst/>
              </a:prstGeom>
              <a:blipFill rotWithShape="1">
                <a:blip r:embed="rId9"/>
                <a:stretch>
                  <a:fillRect l="-2110" t="-1268" r="-2110" b="-3171"/>
                </a:stretch>
              </a:blipFill>
            </p:spPr>
            <p:txBody>
              <a:bodyPr/>
              <a:lstStyle/>
              <a:p>
                <a:r>
                  <a:rPr lang="en-US">
                    <a:noFill/>
                  </a:rPr>
                  <a:t> </a:t>
                </a:r>
              </a:p>
            </p:txBody>
          </p:sp>
        </mc:Fallback>
      </mc:AlternateContent>
    </p:spTree>
    <p:extLst>
      <p:ext uri="{BB962C8B-B14F-4D97-AF65-F5344CB8AC3E}">
        <p14:creationId xmlns:p14="http://schemas.microsoft.com/office/powerpoint/2010/main" val="718713971"/>
      </p:ext>
    </p:extLst>
  </p:cSld>
  <p:clrMapOvr>
    <a:masterClrMapping/>
  </p:clrMapOvr>
  <p:transition>
    <p:dissolve/>
    <p:sndAc>
      <p:stSnd>
        <p:snd r:embed="rId5" name="arrow.wav"/>
      </p:stSnd>
    </p:sndAc>
  </p:transition>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mute="1">
                <p:cTn id="7" fill="hold" display="0">
                  <p:stCondLst>
                    <p:cond delay="indefinite"/>
                  </p:stCondLst>
                </p:cTn>
                <p:tgtEl>
                  <p:spTgt spid="3"/>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4216539"/>
              </a:xfrm>
              <a:prstGeom prst="rect">
                <a:avLst/>
              </a:prstGeom>
            </p:spPr>
            <p:txBody>
              <a:bodyPr wrap="square">
                <a:spAutoFit/>
              </a:bodyPr>
              <a:lstStyle/>
              <a:p>
                <a:pPr algn="just" rtl="0"/>
                <a:r>
                  <a:rPr lang="en-US" sz="2400" b="1" dirty="0" smtClean="0">
                    <a:latin typeface="+mj-lt"/>
                  </a:rPr>
                  <a:t>Example (1)</a:t>
                </a:r>
              </a:p>
              <a:p>
                <a:pPr algn="just" rtl="0"/>
                <a:r>
                  <a:rPr lang="en-US" sz="2200" dirty="0" smtClean="0">
                    <a:latin typeface="+mj-lt"/>
                  </a:rPr>
                  <a:t>A student took 15 seconds to collect water in a 0.5 kg bucket. The mass of bucket and water was 5 kg. What is the mass and volume flow rates?</a:t>
                </a:r>
              </a:p>
              <a:p>
                <a:pPr algn="just" rtl="0"/>
                <a:endParaRPr lang="en-US" sz="2200" dirty="0">
                  <a:latin typeface="+mj-lt"/>
                </a:endParaRPr>
              </a:p>
              <a:p>
                <a:pPr algn="just" rtl="0"/>
                <a:endParaRPr lang="en-US" sz="2200" dirty="0" smtClean="0">
                  <a:latin typeface="+mj-lt"/>
                </a:endParaRPr>
              </a:p>
              <a:p>
                <a:pPr algn="just" rtl="0"/>
                <a:endParaRPr lang="en-US" sz="2200" dirty="0">
                  <a:latin typeface="+mj-lt"/>
                </a:endParaRPr>
              </a:p>
              <a:p>
                <a:pPr algn="just" rtl="0"/>
                <a:endParaRPr lang="en-US" sz="2200" dirty="0" smtClean="0">
                  <a:latin typeface="+mj-lt"/>
                </a:endParaRPr>
              </a:p>
              <a:p>
                <a:pPr algn="just" rtl="0"/>
                <a:endParaRPr lang="en-US" sz="2200" dirty="0" smtClean="0">
                  <a:latin typeface="+mj-lt"/>
                </a:endParaRPr>
              </a:p>
              <a:p>
                <a:pPr algn="just" rtl="0"/>
                <a:r>
                  <a:rPr lang="en-US" sz="2400" b="1" dirty="0">
                    <a:latin typeface="+mj-lt"/>
                  </a:rPr>
                  <a:t>Example </a:t>
                </a:r>
                <a:r>
                  <a:rPr lang="en-US" sz="2400" b="1" dirty="0" smtClean="0">
                    <a:latin typeface="+mj-lt"/>
                  </a:rPr>
                  <a:t>(2)</a:t>
                </a:r>
                <a:endParaRPr lang="en-US" sz="2400" b="1" dirty="0">
                  <a:latin typeface="+mj-lt"/>
                </a:endParaRPr>
              </a:p>
              <a:p>
                <a:pPr algn="just" rtl="0"/>
                <a:r>
                  <a:rPr lang="en-US" sz="2200" dirty="0" smtClean="0">
                    <a:latin typeface="+mj-lt"/>
                  </a:rPr>
                  <a:t>What is the time required to fill 2 </a:t>
                </a:r>
                <a14:m>
                  <m:oMath xmlns:m="http://schemas.openxmlformats.org/officeDocument/2006/math">
                    <m:sSup>
                      <m:sSupPr>
                        <m:ctrlPr>
                          <a:rPr lang="en-US" sz="2200" b="0" i="1" smtClean="0">
                            <a:latin typeface="Cambria Math" panose="02040503050406030204" pitchFamily="18" charset="0"/>
                          </a:rPr>
                        </m:ctrlPr>
                      </m:sSupPr>
                      <m:e>
                        <m:r>
                          <a:rPr lang="en-US" sz="2200" b="0" i="1" smtClean="0">
                            <a:latin typeface="Cambria Math"/>
                          </a:rPr>
                          <m:t>𝑚</m:t>
                        </m:r>
                      </m:e>
                      <m:sup>
                        <m:r>
                          <a:rPr lang="en-US" sz="2200" b="0" i="1" smtClean="0">
                            <a:latin typeface="Cambria Math"/>
                          </a:rPr>
                          <m:t>3</m:t>
                        </m:r>
                      </m:sup>
                    </m:sSup>
                    <m:r>
                      <a:rPr lang="en-US" sz="2200" b="0" i="1" smtClean="0">
                        <a:latin typeface="Cambria Math"/>
                      </a:rPr>
                      <m:t> </m:t>
                    </m:r>
                  </m:oMath>
                </a14:m>
                <a:r>
                  <a:rPr lang="en-US" sz="2200" dirty="0" smtClean="0">
                    <a:latin typeface="+mj-lt"/>
                  </a:rPr>
                  <a:t>tank with water if the discharge is 0.01 </a:t>
                </a:r>
                <a14:m>
                  <m:oMath xmlns:m="http://schemas.openxmlformats.org/officeDocument/2006/math">
                    <m:sSup>
                      <m:sSupPr>
                        <m:ctrlPr>
                          <a:rPr lang="en-US" sz="2200" b="0" i="1" smtClean="0">
                            <a:latin typeface="Cambria Math" panose="02040503050406030204" pitchFamily="18" charset="0"/>
                          </a:rPr>
                        </m:ctrlPr>
                      </m:sSupPr>
                      <m:e>
                        <m:r>
                          <a:rPr lang="en-US" sz="2200" b="0" i="1" smtClean="0">
                            <a:latin typeface="Cambria Math"/>
                          </a:rPr>
                          <m:t>𝑚</m:t>
                        </m:r>
                      </m:e>
                      <m:sup>
                        <m:r>
                          <a:rPr lang="en-US" sz="2200" b="0" i="1" smtClean="0">
                            <a:latin typeface="Cambria Math"/>
                          </a:rPr>
                          <m:t>3</m:t>
                        </m:r>
                      </m:sup>
                    </m:sSup>
                    <m:r>
                      <a:rPr lang="en-US" sz="2200" b="0" i="1" smtClean="0">
                        <a:latin typeface="Cambria Math"/>
                      </a:rPr>
                      <m:t>/</m:t>
                    </m:r>
                    <m:r>
                      <a:rPr lang="en-US" sz="2200" b="0" i="1" smtClean="0">
                        <a:latin typeface="Cambria Math"/>
                      </a:rPr>
                      <m:t>𝑠</m:t>
                    </m:r>
                  </m:oMath>
                </a14:m>
                <a:r>
                  <a:rPr lang="en-US" sz="2200" dirty="0" smtClean="0">
                    <a:latin typeface="+mj-lt"/>
                  </a:rPr>
                  <a:t>? At which discharge will the tank be empty after 30 seconds of its full volume?</a:t>
                </a:r>
                <a:endParaRPr lang="en-US" sz="2200" dirty="0">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4216539"/>
              </a:xfrm>
              <a:prstGeom prst="rect">
                <a:avLst/>
              </a:prstGeom>
              <a:blipFill rotWithShape="1">
                <a:blip r:embed="rId4"/>
                <a:stretch>
                  <a:fillRect l="-1093" t="-1156" r="-956" b="-1879"/>
                </a:stretch>
              </a:blipFill>
            </p:spPr>
            <p:txBody>
              <a:bodyPr/>
              <a:lstStyle/>
              <a:p>
                <a:r>
                  <a:rPr lang="en-US">
                    <a:noFill/>
                  </a:rPr>
                  <a:t> </a:t>
                </a:r>
              </a:p>
            </p:txBody>
          </p:sp>
        </mc:Fallback>
      </mc:AlternateContent>
    </p:spTree>
    <p:extLst>
      <p:ext uri="{BB962C8B-B14F-4D97-AF65-F5344CB8AC3E}">
        <p14:creationId xmlns:p14="http://schemas.microsoft.com/office/powerpoint/2010/main" val="1807563221"/>
      </p:ext>
    </p:extLst>
  </p:cSld>
  <p:clrMapOvr>
    <a:masterClrMapping/>
  </p:clrMapOvr>
  <p:transition>
    <p:dissolve/>
    <p:sndAc>
      <p:stSnd>
        <p:snd r:embed="rId3"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5786199"/>
          </a:xfrm>
          <a:prstGeom prst="rect">
            <a:avLst/>
          </a:prstGeom>
        </p:spPr>
        <p:txBody>
          <a:bodyPr wrap="square">
            <a:spAutoFit/>
          </a:bodyPr>
          <a:lstStyle/>
          <a:p>
            <a:pPr algn="just" rtl="0">
              <a:spcAft>
                <a:spcPts val="1200"/>
              </a:spcAft>
            </a:pPr>
            <a:r>
              <a:rPr lang="en-US" sz="2400" b="1" dirty="0" smtClean="0">
                <a:latin typeface="+mj-lt"/>
              </a:rPr>
              <a:t>Continuity Equation</a:t>
            </a:r>
          </a:p>
          <a:p>
            <a:pPr algn="just" rtl="0">
              <a:spcAft>
                <a:spcPts val="1200"/>
              </a:spcAft>
            </a:pPr>
            <a:r>
              <a:rPr lang="en-US" sz="2200" dirty="0" smtClean="0">
                <a:latin typeface="+mj-lt"/>
              </a:rPr>
              <a:t>From </a:t>
            </a:r>
            <a:r>
              <a:rPr lang="en-US" sz="2200" u="sng" dirty="0" smtClean="0">
                <a:solidFill>
                  <a:srgbClr val="FF0000"/>
                </a:solidFill>
                <a:latin typeface="+mj-lt"/>
              </a:rPr>
              <a:t>conservation of mass </a:t>
            </a:r>
            <a:r>
              <a:rPr lang="en-US" sz="2200" dirty="0" smtClean="0">
                <a:latin typeface="+mj-lt"/>
              </a:rPr>
              <a:t>and </a:t>
            </a:r>
            <a:r>
              <a:rPr lang="en-US" sz="2200" u="sng" dirty="0" smtClean="0">
                <a:solidFill>
                  <a:srgbClr val="FF0000"/>
                </a:solidFill>
                <a:latin typeface="+mj-lt"/>
              </a:rPr>
              <a:t>steady state flow </a:t>
            </a:r>
            <a:r>
              <a:rPr lang="en-US" sz="2200" dirty="0" smtClean="0">
                <a:latin typeface="+mj-lt"/>
              </a:rPr>
              <a:t>(fluid properties are not function of time):</a:t>
            </a:r>
            <a:r>
              <a:rPr lang="en-US" sz="2200" b="1" dirty="0" smtClean="0">
                <a:latin typeface="+mj-lt"/>
              </a:rPr>
              <a:t>              </a:t>
            </a:r>
          </a:p>
          <a:p>
            <a:pPr algn="just" rtl="0">
              <a:spcAft>
                <a:spcPts val="1200"/>
              </a:spcAft>
            </a:pPr>
            <a:endParaRPr lang="en-US" sz="2200" b="1" dirty="0">
              <a:latin typeface="+mj-lt"/>
            </a:endParaRPr>
          </a:p>
          <a:p>
            <a:pPr algn="just" rtl="0">
              <a:spcAft>
                <a:spcPts val="1200"/>
              </a:spcAft>
            </a:pPr>
            <a:endParaRPr lang="en-US" sz="2200" b="1" dirty="0" smtClean="0">
              <a:latin typeface="+mj-lt"/>
            </a:endParaRPr>
          </a:p>
          <a:p>
            <a:pPr algn="just" rtl="0">
              <a:spcAft>
                <a:spcPts val="1200"/>
              </a:spcAft>
            </a:pPr>
            <a:endParaRPr lang="en-US" sz="2200" b="1" dirty="0">
              <a:latin typeface="+mj-lt"/>
            </a:endParaRPr>
          </a:p>
          <a:p>
            <a:pPr algn="just" rtl="0">
              <a:spcAft>
                <a:spcPts val="2400"/>
              </a:spcAft>
            </a:pPr>
            <a:endParaRPr lang="en-US" sz="2200" b="1" dirty="0" smtClean="0">
              <a:latin typeface="+mj-lt"/>
            </a:endParaRPr>
          </a:p>
          <a:p>
            <a:pPr algn="just" rtl="0">
              <a:spcAft>
                <a:spcPts val="1200"/>
              </a:spcAft>
            </a:pPr>
            <a:endParaRPr lang="en-US" sz="2200" b="1" dirty="0" smtClean="0">
              <a:latin typeface="+mj-lt"/>
            </a:endParaRPr>
          </a:p>
          <a:p>
            <a:pPr algn="just" rtl="0"/>
            <a:r>
              <a:rPr lang="en-US" sz="2400" b="1" dirty="0" smtClean="0">
                <a:latin typeface="+mj-lt"/>
              </a:rPr>
              <a:t>Example (3)</a:t>
            </a:r>
            <a:endParaRPr lang="en-US" sz="2400" b="1" dirty="0">
              <a:latin typeface="+mj-lt"/>
            </a:endParaRPr>
          </a:p>
          <a:p>
            <a:pPr algn="just" rtl="0"/>
            <a:r>
              <a:rPr lang="en-US" sz="2200" dirty="0" smtClean="0">
                <a:latin typeface="+mj-lt"/>
              </a:rPr>
              <a:t>Water flows from 200 mm pipe to 100 mm pipe. If the velocity of flow is 2 m/s in the larger pipe, calculate the velocity in the smaller pipe, discharge, and mass flow rate.</a:t>
            </a:r>
            <a:endParaRPr lang="en-US" sz="2200" dirty="0">
              <a:latin typeface="+mj-lt"/>
            </a:endParaRPr>
          </a:p>
          <a:p>
            <a:pPr algn="just" rtl="0">
              <a:spcAft>
                <a:spcPts val="1200"/>
              </a:spcAft>
            </a:pPr>
            <a:endParaRPr lang="en-US" sz="2200" b="1" dirty="0">
              <a:latin typeface="+mj-lt"/>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07904" y="1340768"/>
            <a:ext cx="5112568"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 name="TextBox 1"/>
              <p:cNvSpPr txBox="1"/>
              <p:nvPr/>
            </p:nvSpPr>
            <p:spPr>
              <a:xfrm>
                <a:off x="179512" y="1484784"/>
                <a:ext cx="3312368" cy="830997"/>
              </a:xfrm>
              <a:prstGeom prst="rect">
                <a:avLst/>
              </a:prstGeom>
              <a:noFill/>
            </p:spPr>
            <p:txBody>
              <a:bodyPr wrap="square" rtlCol="0">
                <a:spAutoFit/>
              </a:bodyPr>
              <a:lstStyle/>
              <a:p>
                <a:pPr algn="just" rtl="0"/>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a:rPr>
                          <m:t>𝐴</m:t>
                        </m:r>
                      </m:e>
                      <m:sub>
                        <m:r>
                          <a:rPr lang="en-US" sz="2400" b="0" i="1" smtClean="0">
                            <a:latin typeface="Cambria Math"/>
                          </a:rPr>
                          <m:t>1</m:t>
                        </m:r>
                      </m:sub>
                    </m:sSub>
                    <m:r>
                      <a:rPr lang="en-US" sz="2400" b="0" i="1" smtClean="0">
                        <a:latin typeface="Cambria Math"/>
                      </a:rPr>
                      <m:t> </m:t>
                    </m:r>
                    <m:sSub>
                      <m:sSubPr>
                        <m:ctrlPr>
                          <a:rPr lang="en-US" sz="2400" b="0" i="1" smtClean="0">
                            <a:latin typeface="Cambria Math" panose="02040503050406030204" pitchFamily="18" charset="0"/>
                          </a:rPr>
                        </m:ctrlPr>
                      </m:sSubPr>
                      <m:e>
                        <m:r>
                          <a:rPr lang="en-US" sz="2400" b="0" i="1" smtClean="0">
                            <a:latin typeface="Cambria Math"/>
                          </a:rPr>
                          <m:t>𝑣</m:t>
                        </m:r>
                      </m:e>
                      <m:sub>
                        <m:r>
                          <a:rPr lang="en-US" sz="2400" b="0" i="1" smtClean="0">
                            <a:latin typeface="Cambria Math"/>
                          </a:rPr>
                          <m:t>1</m:t>
                        </m:r>
                      </m:sub>
                    </m:sSub>
                    <m:r>
                      <a:rPr lang="en-US" sz="2400" b="0" i="1" smtClean="0">
                        <a:latin typeface="Cambria Math"/>
                      </a:rPr>
                      <m:t>=</m:t>
                    </m:r>
                    <m:sSub>
                      <m:sSubPr>
                        <m:ctrlPr>
                          <a:rPr lang="en-US" sz="2400" i="1">
                            <a:latin typeface="Cambria Math" panose="02040503050406030204" pitchFamily="18" charset="0"/>
                          </a:rPr>
                        </m:ctrlPr>
                      </m:sSubPr>
                      <m:e>
                        <m:r>
                          <a:rPr lang="en-US" sz="2400" i="1">
                            <a:latin typeface="Cambria Math"/>
                          </a:rPr>
                          <m:t>𝐴</m:t>
                        </m:r>
                      </m:e>
                      <m:sub>
                        <m:r>
                          <a:rPr lang="en-US" sz="2400" b="0" i="1" smtClean="0">
                            <a:latin typeface="Cambria Math"/>
                          </a:rPr>
                          <m:t>2</m:t>
                        </m:r>
                      </m:sub>
                    </m:sSub>
                    <m:r>
                      <a:rPr lang="en-US" sz="2400" i="1">
                        <a:latin typeface="Cambria Math"/>
                      </a:rPr>
                      <m:t> </m:t>
                    </m:r>
                    <m:sSub>
                      <m:sSubPr>
                        <m:ctrlPr>
                          <a:rPr lang="en-US" sz="2400" i="1">
                            <a:latin typeface="Cambria Math" panose="02040503050406030204" pitchFamily="18" charset="0"/>
                          </a:rPr>
                        </m:ctrlPr>
                      </m:sSubPr>
                      <m:e>
                        <m:r>
                          <a:rPr lang="en-US" sz="2400" i="1">
                            <a:latin typeface="Cambria Math"/>
                          </a:rPr>
                          <m:t>𝑣</m:t>
                        </m:r>
                      </m:e>
                      <m:sub>
                        <m:r>
                          <a:rPr lang="en-US" sz="2400" b="0" i="1" smtClean="0">
                            <a:latin typeface="Cambria Math"/>
                          </a:rPr>
                          <m:t>2</m:t>
                        </m:r>
                      </m:sub>
                    </m:sSub>
                  </m:oMath>
                </a14:m>
                <a:r>
                  <a:rPr lang="en-US" sz="2400" b="1" dirty="0" smtClean="0">
                    <a:solidFill>
                      <a:srgbClr val="7030A0"/>
                    </a:solidFill>
                  </a:rPr>
                  <a:t>   Prove</a:t>
                </a:r>
                <a:r>
                  <a:rPr lang="en-US" sz="2400" b="1" dirty="0">
                    <a:solidFill>
                      <a:srgbClr val="7030A0"/>
                    </a:solidFill>
                  </a:rPr>
                  <a:t>?</a:t>
                </a:r>
              </a:p>
              <a:p>
                <a:pPr algn="just" rtl="0"/>
                <a:endParaRPr lang="en-US" sz="2400" dirty="0"/>
              </a:p>
            </p:txBody>
          </p:sp>
        </mc:Choice>
        <mc:Fallback xmlns="">
          <p:sp>
            <p:nvSpPr>
              <p:cNvPr id="2" name="TextBox 1"/>
              <p:cNvSpPr txBox="1">
                <a:spLocks noRot="1" noChangeAspect="1" noMove="1" noResize="1" noEditPoints="1" noAdjustHandles="1" noChangeArrowheads="1" noChangeShapeType="1" noTextEdit="1"/>
              </p:cNvSpPr>
              <p:nvPr/>
            </p:nvSpPr>
            <p:spPr>
              <a:xfrm>
                <a:off x="179512" y="1484784"/>
                <a:ext cx="3312368" cy="830997"/>
              </a:xfrm>
              <a:prstGeom prst="rect">
                <a:avLst/>
              </a:prstGeom>
              <a:blipFill rotWithShape="1">
                <a:blip r:embed="rId5"/>
                <a:stretch>
                  <a:fillRect l="-368" t="-5882"/>
                </a:stretch>
              </a:blipFill>
            </p:spPr>
            <p:txBody>
              <a:bodyPr/>
              <a:lstStyle/>
              <a:p>
                <a:r>
                  <a:rPr lang="en-US">
                    <a:noFill/>
                  </a:rPr>
                  <a:t> </a:t>
                </a:r>
              </a:p>
            </p:txBody>
          </p:sp>
        </mc:Fallback>
      </mc:AlternateContent>
    </p:spTree>
    <p:extLst>
      <p:ext uri="{BB962C8B-B14F-4D97-AF65-F5344CB8AC3E}">
        <p14:creationId xmlns:p14="http://schemas.microsoft.com/office/powerpoint/2010/main" val="1176585758"/>
      </p:ext>
    </p:extLst>
  </p:cSld>
  <p:clrMapOvr>
    <a:masterClrMapping/>
  </p:clrMapOvr>
  <p:transition>
    <p:dissolve/>
    <p:sndAc>
      <p:stSnd>
        <p:snd r:embed="rId3" name="arrow.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2154436"/>
          </a:xfrm>
          <a:prstGeom prst="rect">
            <a:avLst/>
          </a:prstGeom>
        </p:spPr>
        <p:txBody>
          <a:bodyPr wrap="square">
            <a:spAutoFit/>
          </a:bodyPr>
          <a:lstStyle/>
          <a:p>
            <a:pPr algn="just" rtl="0"/>
            <a:r>
              <a:rPr lang="en-US" sz="2400" b="1" dirty="0" smtClean="0">
                <a:latin typeface="+mj-lt"/>
              </a:rPr>
              <a:t>Example (4)</a:t>
            </a:r>
          </a:p>
          <a:p>
            <a:pPr algn="just" rtl="0"/>
            <a:r>
              <a:rPr lang="en-US" sz="2200" dirty="0" smtClean="0">
                <a:latin typeface="+mj-lt"/>
              </a:rPr>
              <a:t>Diameter of pipes 1, 2, and 3 is 50 mm, 40 mm, and 60 mm, respectively. Mean velocity of pipe 1 is 2 m/s. Pipe 2 takes 30% of total discharge. Calculate the discharge and velocity in each pipe.</a:t>
            </a:r>
          </a:p>
          <a:p>
            <a:pPr algn="just" rtl="0"/>
            <a:endParaRPr lang="en-US" sz="2200" dirty="0">
              <a:latin typeface="+mj-lt"/>
            </a:endParaRPr>
          </a:p>
          <a:p>
            <a:pPr algn="just" rtl="0"/>
            <a:endParaRPr lang="en-US" sz="2200" dirty="0">
              <a:latin typeface="+mj-lt"/>
            </a:endParaRPr>
          </a:p>
        </p:txBody>
      </p:sp>
      <p:grpSp>
        <p:nvGrpSpPr>
          <p:cNvPr id="30" name="Group 29"/>
          <p:cNvGrpSpPr/>
          <p:nvPr/>
        </p:nvGrpSpPr>
        <p:grpSpPr>
          <a:xfrm>
            <a:off x="5380755" y="1844824"/>
            <a:ext cx="3364494" cy="2138122"/>
            <a:chOff x="5364088" y="1960323"/>
            <a:chExt cx="3364494" cy="2138122"/>
          </a:xfrm>
        </p:grpSpPr>
        <p:cxnSp>
          <p:nvCxnSpPr>
            <p:cNvPr id="20" name="Straight Arrow Connector 19"/>
            <p:cNvCxnSpPr/>
            <p:nvPr/>
          </p:nvCxnSpPr>
          <p:spPr>
            <a:xfrm>
              <a:off x="5796136" y="3042055"/>
              <a:ext cx="720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5" name="Group 24"/>
            <p:cNvGrpSpPr/>
            <p:nvPr/>
          </p:nvGrpSpPr>
          <p:grpSpPr>
            <a:xfrm>
              <a:off x="5364088" y="1960323"/>
              <a:ext cx="3364494" cy="2138122"/>
              <a:chOff x="5364088" y="1960323"/>
              <a:chExt cx="3364494" cy="2138122"/>
            </a:xfrm>
          </p:grpSpPr>
          <p:cxnSp>
            <p:nvCxnSpPr>
              <p:cNvPr id="4" name="Straight Connector 3"/>
              <p:cNvCxnSpPr/>
              <p:nvPr/>
            </p:nvCxnSpPr>
            <p:spPr>
              <a:xfrm>
                <a:off x="5364088" y="2780928"/>
                <a:ext cx="1296144" cy="0"/>
              </a:xfrm>
              <a:prstGeom prst="line">
                <a:avLst/>
              </a:prstGeom>
            </p:spPr>
            <p:style>
              <a:lnRef idx="3">
                <a:schemeClr val="dk1"/>
              </a:lnRef>
              <a:fillRef idx="0">
                <a:schemeClr val="dk1"/>
              </a:fillRef>
              <a:effectRef idx="2">
                <a:schemeClr val="dk1"/>
              </a:effectRef>
              <a:fontRef idx="minor">
                <a:schemeClr val="tx1"/>
              </a:fontRef>
            </p:style>
          </p:cxnSp>
          <p:cxnSp>
            <p:nvCxnSpPr>
              <p:cNvPr id="7" name="Straight Connector 6"/>
              <p:cNvCxnSpPr/>
              <p:nvPr/>
            </p:nvCxnSpPr>
            <p:spPr>
              <a:xfrm>
                <a:off x="5364088" y="3284984"/>
                <a:ext cx="1296144" cy="0"/>
              </a:xfrm>
              <a:prstGeom prst="line">
                <a:avLst/>
              </a:prstGeom>
            </p:spPr>
            <p:style>
              <a:lnRef idx="3">
                <a:schemeClr val="dk1"/>
              </a:lnRef>
              <a:fillRef idx="0">
                <a:schemeClr val="dk1"/>
              </a:fillRef>
              <a:effectRef idx="2">
                <a:schemeClr val="dk1"/>
              </a:effectRef>
              <a:fontRef idx="minor">
                <a:schemeClr val="tx1"/>
              </a:fontRef>
            </p:style>
          </p:cxnSp>
          <p:cxnSp>
            <p:nvCxnSpPr>
              <p:cNvPr id="8" name="Straight Connector 7"/>
              <p:cNvCxnSpPr/>
              <p:nvPr/>
            </p:nvCxnSpPr>
            <p:spPr>
              <a:xfrm>
                <a:off x="6660232" y="3284984"/>
                <a:ext cx="0" cy="792088"/>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p:cNvCxnSpPr/>
              <p:nvPr/>
            </p:nvCxnSpPr>
            <p:spPr>
              <a:xfrm>
                <a:off x="7092280" y="2384884"/>
                <a:ext cx="0" cy="1296144"/>
              </a:xfrm>
              <a:prstGeom prst="line">
                <a:avLst/>
              </a:prstGeom>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a:off x="6660232" y="4077072"/>
                <a:ext cx="1728192" cy="0"/>
              </a:xfrm>
              <a:prstGeom prst="line">
                <a:avLst/>
              </a:prstGeom>
            </p:spPr>
            <p:style>
              <a:lnRef idx="3">
                <a:schemeClr val="dk1"/>
              </a:lnRef>
              <a:fillRef idx="0">
                <a:schemeClr val="dk1"/>
              </a:fillRef>
              <a:effectRef idx="2">
                <a:schemeClr val="dk1"/>
              </a:effectRef>
              <a:fontRef idx="minor">
                <a:schemeClr val="tx1"/>
              </a:fontRef>
            </p:style>
          </p:cxnSp>
          <p:cxnSp>
            <p:nvCxnSpPr>
              <p:cNvPr id="12" name="Straight Connector 11"/>
              <p:cNvCxnSpPr/>
              <p:nvPr/>
            </p:nvCxnSpPr>
            <p:spPr>
              <a:xfrm>
                <a:off x="6673712" y="1988840"/>
                <a:ext cx="1714712" cy="0"/>
              </a:xfrm>
              <a:prstGeom prst="line">
                <a:avLst/>
              </a:prstGeom>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6673712" y="1988840"/>
                <a:ext cx="0" cy="792088"/>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a:off x="7092280" y="2384884"/>
                <a:ext cx="1296144" cy="0"/>
              </a:xfrm>
              <a:prstGeom prst="line">
                <a:avLst/>
              </a:prstGeom>
            </p:spPr>
            <p:style>
              <a:lnRef idx="3">
                <a:schemeClr val="dk1"/>
              </a:lnRef>
              <a:fillRef idx="0">
                <a:schemeClr val="dk1"/>
              </a:fillRef>
              <a:effectRef idx="2">
                <a:schemeClr val="dk1"/>
              </a:effectRef>
              <a:fontRef idx="minor">
                <a:schemeClr val="tx1"/>
              </a:fontRef>
            </p:style>
          </p:cxnSp>
          <p:cxnSp>
            <p:nvCxnSpPr>
              <p:cNvPr id="18" name="Straight Connector 17"/>
              <p:cNvCxnSpPr/>
              <p:nvPr/>
            </p:nvCxnSpPr>
            <p:spPr>
              <a:xfrm>
                <a:off x="7092280" y="3656181"/>
                <a:ext cx="1296144" cy="0"/>
              </a:xfrm>
              <a:prstGeom prst="line">
                <a:avLst/>
              </a:prstGeom>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a:off x="7308304" y="2204864"/>
                <a:ext cx="720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7308304" y="3861048"/>
                <a:ext cx="72008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402171" y="2815780"/>
                <a:ext cx="340158" cy="461665"/>
              </a:xfrm>
              <a:prstGeom prst="rect">
                <a:avLst/>
              </a:prstGeom>
              <a:noFill/>
            </p:spPr>
            <p:txBody>
              <a:bodyPr wrap="none" rtlCol="0">
                <a:spAutoFit/>
              </a:bodyPr>
              <a:lstStyle/>
              <a:p>
                <a:r>
                  <a:rPr lang="en-US" sz="2400" b="1" dirty="0" smtClean="0">
                    <a:latin typeface="+mj-lt"/>
                  </a:rPr>
                  <a:t>1</a:t>
                </a:r>
                <a:endParaRPr lang="en-US" sz="2400" b="1" dirty="0">
                  <a:latin typeface="+mj-lt"/>
                </a:endParaRPr>
              </a:p>
            </p:txBody>
          </p:sp>
          <p:sp>
            <p:nvSpPr>
              <p:cNvPr id="28" name="TextBox 27"/>
              <p:cNvSpPr txBox="1"/>
              <p:nvPr/>
            </p:nvSpPr>
            <p:spPr>
              <a:xfrm>
                <a:off x="8388424" y="1960323"/>
                <a:ext cx="340158" cy="461665"/>
              </a:xfrm>
              <a:prstGeom prst="rect">
                <a:avLst/>
              </a:prstGeom>
              <a:noFill/>
            </p:spPr>
            <p:txBody>
              <a:bodyPr wrap="none" rtlCol="0">
                <a:spAutoFit/>
              </a:bodyPr>
              <a:lstStyle/>
              <a:p>
                <a:r>
                  <a:rPr lang="en-US" sz="2400" b="1" dirty="0" smtClean="0">
                    <a:latin typeface="+mj-lt"/>
                  </a:rPr>
                  <a:t>2</a:t>
                </a:r>
                <a:endParaRPr lang="en-US" sz="2400" b="1" dirty="0">
                  <a:latin typeface="+mj-lt"/>
                </a:endParaRPr>
              </a:p>
            </p:txBody>
          </p:sp>
          <p:sp>
            <p:nvSpPr>
              <p:cNvPr id="29" name="TextBox 28"/>
              <p:cNvSpPr txBox="1"/>
              <p:nvPr/>
            </p:nvSpPr>
            <p:spPr>
              <a:xfrm>
                <a:off x="8370745" y="3636780"/>
                <a:ext cx="340158" cy="461665"/>
              </a:xfrm>
              <a:prstGeom prst="rect">
                <a:avLst/>
              </a:prstGeom>
              <a:noFill/>
            </p:spPr>
            <p:txBody>
              <a:bodyPr wrap="none" rtlCol="0">
                <a:spAutoFit/>
              </a:bodyPr>
              <a:lstStyle/>
              <a:p>
                <a:r>
                  <a:rPr lang="en-US" sz="2400" b="1" dirty="0" smtClean="0">
                    <a:latin typeface="+mj-lt"/>
                  </a:rPr>
                  <a:t>3</a:t>
                </a:r>
                <a:endParaRPr lang="en-US" sz="2400" b="1" dirty="0">
                  <a:latin typeface="+mj-lt"/>
                </a:endParaRPr>
              </a:p>
            </p:txBody>
          </p:sp>
        </p:grpSp>
      </p:grpSp>
    </p:spTree>
    <p:extLst>
      <p:ext uri="{BB962C8B-B14F-4D97-AF65-F5344CB8AC3E}">
        <p14:creationId xmlns:p14="http://schemas.microsoft.com/office/powerpoint/2010/main" val="2005627556"/>
      </p:ext>
    </p:extLst>
  </p:cSld>
  <p:clrMapOvr>
    <a:masterClrMapping/>
  </p:clrMapOvr>
  <p:transition>
    <p:dissolve/>
    <p:sndAc>
      <p:stSnd>
        <p:snd r:embed="rId3" name="arrow.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2154436"/>
          </a:xfrm>
          <a:prstGeom prst="rect">
            <a:avLst/>
          </a:prstGeom>
        </p:spPr>
        <p:txBody>
          <a:bodyPr wrap="square">
            <a:spAutoFit/>
          </a:bodyPr>
          <a:lstStyle/>
          <a:p>
            <a:pPr algn="just" rtl="0"/>
            <a:r>
              <a:rPr lang="en-US" sz="2400" b="1" dirty="0" smtClean="0">
                <a:latin typeface="+mj-lt"/>
              </a:rPr>
              <a:t>Example (5)</a:t>
            </a:r>
          </a:p>
          <a:p>
            <a:pPr algn="just" rtl="0"/>
            <a:r>
              <a:rPr lang="en-US" sz="2200" dirty="0" smtClean="0">
                <a:latin typeface="+mj-lt"/>
              </a:rPr>
              <a:t>Assuming complete mixing occurs between the two inflows (A and B) before the mixture discharges from the pipe at C. Find the mass rate of flow, the velocity, and the specific gravity of the mixture in the pipe at C using the table below.</a:t>
            </a:r>
            <a:endParaRPr lang="en-US" sz="2200" dirty="0">
              <a:latin typeface="+mj-lt"/>
            </a:endParaRPr>
          </a:p>
          <a:p>
            <a:pPr algn="just" rtl="0"/>
            <a:endParaRPr lang="en-US" sz="2200" dirty="0">
              <a:latin typeface="+mj-lt"/>
            </a:endParaRPr>
          </a:p>
        </p:txBody>
      </p:sp>
      <p:grpSp>
        <p:nvGrpSpPr>
          <p:cNvPr id="56" name="Group 55"/>
          <p:cNvGrpSpPr/>
          <p:nvPr/>
        </p:nvGrpSpPr>
        <p:grpSpPr>
          <a:xfrm>
            <a:off x="5855753" y="2070798"/>
            <a:ext cx="2944104" cy="1870891"/>
            <a:chOff x="5508104" y="2519608"/>
            <a:chExt cx="2944104" cy="1870891"/>
          </a:xfrm>
        </p:grpSpPr>
        <p:cxnSp>
          <p:nvCxnSpPr>
            <p:cNvPr id="27" name="Straight Connector 26"/>
            <p:cNvCxnSpPr/>
            <p:nvPr/>
          </p:nvCxnSpPr>
          <p:spPr>
            <a:xfrm>
              <a:off x="6182277" y="2636912"/>
              <a:ext cx="1702091" cy="0"/>
            </a:xfrm>
            <a:prstGeom prst="line">
              <a:avLst/>
            </a:prstGeom>
          </p:spPr>
          <p:style>
            <a:lnRef idx="2">
              <a:schemeClr val="dk1"/>
            </a:lnRef>
            <a:fillRef idx="0">
              <a:schemeClr val="dk1"/>
            </a:fillRef>
            <a:effectRef idx="1">
              <a:schemeClr val="dk1"/>
            </a:effectRef>
            <a:fontRef idx="minor">
              <a:schemeClr val="tx1"/>
            </a:fontRef>
          </p:style>
        </p:cxnSp>
        <p:cxnSp>
          <p:nvCxnSpPr>
            <p:cNvPr id="47" name="Straight Arrow Connector 46"/>
            <p:cNvCxnSpPr/>
            <p:nvPr/>
          </p:nvCxnSpPr>
          <p:spPr>
            <a:xfrm>
              <a:off x="5508104" y="3265453"/>
              <a:ext cx="4320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55" name="Group 54"/>
            <p:cNvGrpSpPr/>
            <p:nvPr/>
          </p:nvGrpSpPr>
          <p:grpSpPr>
            <a:xfrm>
              <a:off x="5594764" y="2519608"/>
              <a:ext cx="2857444" cy="1870891"/>
              <a:chOff x="5594764" y="2519608"/>
              <a:chExt cx="2857444" cy="1870891"/>
            </a:xfrm>
          </p:grpSpPr>
          <p:cxnSp>
            <p:nvCxnSpPr>
              <p:cNvPr id="3" name="Straight Connector 2"/>
              <p:cNvCxnSpPr/>
              <p:nvPr/>
            </p:nvCxnSpPr>
            <p:spPr>
              <a:xfrm>
                <a:off x="5796136" y="3140968"/>
                <a:ext cx="386141" cy="0"/>
              </a:xfrm>
              <a:prstGeom prst="line">
                <a:avLst/>
              </a:prstGeom>
            </p:spPr>
            <p:style>
              <a:lnRef idx="2">
                <a:schemeClr val="dk1"/>
              </a:lnRef>
              <a:fillRef idx="0">
                <a:schemeClr val="dk1"/>
              </a:fillRef>
              <a:effectRef idx="1">
                <a:schemeClr val="dk1"/>
              </a:effectRef>
              <a:fontRef idx="minor">
                <a:schemeClr val="tx1"/>
              </a:fontRef>
            </p:style>
          </p:cxnSp>
          <p:cxnSp>
            <p:nvCxnSpPr>
              <p:cNvPr id="26" name="Straight Connector 25"/>
              <p:cNvCxnSpPr/>
              <p:nvPr/>
            </p:nvCxnSpPr>
            <p:spPr>
              <a:xfrm>
                <a:off x="5796136" y="3356992"/>
                <a:ext cx="386141" cy="0"/>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flipV="1">
                <a:off x="6182277" y="263691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31" name="Straight Connector 30"/>
              <p:cNvCxnSpPr/>
              <p:nvPr/>
            </p:nvCxnSpPr>
            <p:spPr>
              <a:xfrm flipV="1">
                <a:off x="7890673" y="2636912"/>
                <a:ext cx="0" cy="252028"/>
              </a:xfrm>
              <a:prstGeom prst="line">
                <a:avLst/>
              </a:prstGeom>
            </p:spPr>
            <p:style>
              <a:lnRef idx="2">
                <a:schemeClr val="dk1"/>
              </a:lnRef>
              <a:fillRef idx="0">
                <a:schemeClr val="dk1"/>
              </a:fillRef>
              <a:effectRef idx="1">
                <a:schemeClr val="dk1"/>
              </a:effectRef>
              <a:fontRef idx="minor">
                <a:schemeClr val="tx1"/>
              </a:fontRef>
            </p:style>
          </p:cxnSp>
          <p:cxnSp>
            <p:nvCxnSpPr>
              <p:cNvPr id="32" name="Straight Connector 31"/>
              <p:cNvCxnSpPr/>
              <p:nvPr/>
            </p:nvCxnSpPr>
            <p:spPr>
              <a:xfrm flipV="1">
                <a:off x="6170475" y="3356992"/>
                <a:ext cx="0" cy="504056"/>
              </a:xfrm>
              <a:prstGeom prst="line">
                <a:avLst/>
              </a:prstGeom>
            </p:spPr>
            <p:style>
              <a:lnRef idx="2">
                <a:schemeClr val="dk1"/>
              </a:lnRef>
              <a:fillRef idx="0">
                <a:schemeClr val="dk1"/>
              </a:fillRef>
              <a:effectRef idx="1">
                <a:schemeClr val="dk1"/>
              </a:effectRef>
              <a:fontRef idx="minor">
                <a:schemeClr val="tx1"/>
              </a:fontRef>
            </p:style>
          </p:cxnSp>
          <p:cxnSp>
            <p:nvCxnSpPr>
              <p:cNvPr id="33" name="Straight Connector 32"/>
              <p:cNvCxnSpPr/>
              <p:nvPr/>
            </p:nvCxnSpPr>
            <p:spPr>
              <a:xfrm>
                <a:off x="6170475" y="3861048"/>
                <a:ext cx="345741" cy="0"/>
              </a:xfrm>
              <a:prstGeom prst="line">
                <a:avLst/>
              </a:prstGeom>
            </p:spPr>
            <p:style>
              <a:lnRef idx="2">
                <a:schemeClr val="dk1"/>
              </a:lnRef>
              <a:fillRef idx="0">
                <a:schemeClr val="dk1"/>
              </a:fillRef>
              <a:effectRef idx="1">
                <a:schemeClr val="dk1"/>
              </a:effectRef>
              <a:fontRef idx="minor">
                <a:schemeClr val="tx1"/>
              </a:fontRef>
            </p:style>
          </p:cxnSp>
          <p:cxnSp>
            <p:nvCxnSpPr>
              <p:cNvPr id="34" name="Straight Connector 33"/>
              <p:cNvCxnSpPr/>
              <p:nvPr/>
            </p:nvCxnSpPr>
            <p:spPr>
              <a:xfrm>
                <a:off x="6804248" y="3861048"/>
                <a:ext cx="1086425" cy="0"/>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p:cNvCxnSpPr/>
              <p:nvPr/>
            </p:nvCxnSpPr>
            <p:spPr>
              <a:xfrm flipV="1">
                <a:off x="7903283" y="3068960"/>
                <a:ext cx="0" cy="792088"/>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p:nvPr/>
            </p:nvCxnSpPr>
            <p:spPr>
              <a:xfrm>
                <a:off x="7884368" y="2888940"/>
                <a:ext cx="360040" cy="0"/>
              </a:xfrm>
              <a:prstGeom prst="line">
                <a:avLst/>
              </a:prstGeom>
            </p:spPr>
            <p:style>
              <a:lnRef idx="2">
                <a:schemeClr val="dk1"/>
              </a:lnRef>
              <a:fillRef idx="0">
                <a:schemeClr val="dk1"/>
              </a:fillRef>
              <a:effectRef idx="1">
                <a:schemeClr val="dk1"/>
              </a:effectRef>
              <a:fontRef idx="minor">
                <a:schemeClr val="tx1"/>
              </a:fontRef>
            </p:style>
          </p:cxnSp>
          <p:cxnSp>
            <p:nvCxnSpPr>
              <p:cNvPr id="39" name="Straight Connector 38"/>
              <p:cNvCxnSpPr/>
              <p:nvPr/>
            </p:nvCxnSpPr>
            <p:spPr>
              <a:xfrm>
                <a:off x="7907310" y="3068960"/>
                <a:ext cx="360040" cy="0"/>
              </a:xfrm>
              <a:prstGeom prst="line">
                <a:avLst/>
              </a:prstGeom>
            </p:spPr>
            <p:style>
              <a:lnRef idx="2">
                <a:schemeClr val="dk1"/>
              </a:lnRef>
              <a:fillRef idx="0">
                <a:schemeClr val="dk1"/>
              </a:fillRef>
              <a:effectRef idx="1">
                <a:schemeClr val="dk1"/>
              </a:effectRef>
              <a:fontRef idx="minor">
                <a:schemeClr val="tx1"/>
              </a:fontRef>
            </p:style>
          </p:cxnSp>
          <p:cxnSp>
            <p:nvCxnSpPr>
              <p:cNvPr id="42" name="Straight Connector 41"/>
              <p:cNvCxnSpPr/>
              <p:nvPr/>
            </p:nvCxnSpPr>
            <p:spPr>
              <a:xfrm flipV="1">
                <a:off x="6528826" y="3861048"/>
                <a:ext cx="0" cy="252028"/>
              </a:xfrm>
              <a:prstGeom prst="line">
                <a:avLst/>
              </a:prstGeom>
            </p:spPr>
            <p:style>
              <a:lnRef idx="2">
                <a:schemeClr val="dk1"/>
              </a:lnRef>
              <a:fillRef idx="0">
                <a:schemeClr val="dk1"/>
              </a:fillRef>
              <a:effectRef idx="1">
                <a:schemeClr val="dk1"/>
              </a:effectRef>
              <a:fontRef idx="minor">
                <a:schemeClr val="tx1"/>
              </a:fontRef>
            </p:style>
          </p:cxnSp>
          <p:cxnSp>
            <p:nvCxnSpPr>
              <p:cNvPr id="44" name="Straight Connector 43"/>
              <p:cNvCxnSpPr/>
              <p:nvPr/>
            </p:nvCxnSpPr>
            <p:spPr>
              <a:xfrm flipV="1">
                <a:off x="6804248" y="3864375"/>
                <a:ext cx="0" cy="252028"/>
              </a:xfrm>
              <a:prstGeom prst="line">
                <a:avLst/>
              </a:prstGeom>
            </p:spPr>
            <p:style>
              <a:lnRef idx="2">
                <a:schemeClr val="dk1"/>
              </a:lnRef>
              <a:fillRef idx="0">
                <a:schemeClr val="dk1"/>
              </a:fillRef>
              <a:effectRef idx="1">
                <a:schemeClr val="dk1"/>
              </a:effectRef>
              <a:fontRef idx="minor">
                <a:schemeClr val="tx1"/>
              </a:fontRef>
            </p:style>
          </p:cxnSp>
          <p:cxnSp>
            <p:nvCxnSpPr>
              <p:cNvPr id="48" name="Straight Arrow Connector 47"/>
              <p:cNvCxnSpPr/>
              <p:nvPr/>
            </p:nvCxnSpPr>
            <p:spPr>
              <a:xfrm>
                <a:off x="8020160" y="2970047"/>
                <a:ext cx="4320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6684274" y="3990389"/>
                <a:ext cx="0" cy="3747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5594764" y="2763811"/>
                <a:ext cx="340157" cy="400110"/>
              </a:xfrm>
              <a:prstGeom prst="rect">
                <a:avLst/>
              </a:prstGeom>
              <a:noFill/>
            </p:spPr>
            <p:txBody>
              <a:bodyPr wrap="none" rtlCol="0">
                <a:spAutoFit/>
              </a:bodyPr>
              <a:lstStyle/>
              <a:p>
                <a:r>
                  <a:rPr lang="en-US" sz="2000" b="1" dirty="0" smtClean="0">
                    <a:latin typeface="+mj-lt"/>
                  </a:rPr>
                  <a:t>A</a:t>
                </a:r>
                <a:endParaRPr lang="en-US" sz="2000" b="1" dirty="0">
                  <a:latin typeface="+mj-lt"/>
                </a:endParaRPr>
              </a:p>
            </p:txBody>
          </p:sp>
          <p:sp>
            <p:nvSpPr>
              <p:cNvPr id="52" name="TextBox 51"/>
              <p:cNvSpPr txBox="1"/>
              <p:nvPr/>
            </p:nvSpPr>
            <p:spPr>
              <a:xfrm>
                <a:off x="6874464" y="3990389"/>
                <a:ext cx="328936" cy="400110"/>
              </a:xfrm>
              <a:prstGeom prst="rect">
                <a:avLst/>
              </a:prstGeom>
              <a:noFill/>
            </p:spPr>
            <p:txBody>
              <a:bodyPr wrap="none" rtlCol="0">
                <a:spAutoFit/>
              </a:bodyPr>
              <a:lstStyle/>
              <a:p>
                <a:r>
                  <a:rPr lang="en-US" sz="2000" b="1" dirty="0" smtClean="0">
                    <a:latin typeface="+mj-lt"/>
                  </a:rPr>
                  <a:t>B</a:t>
                </a:r>
                <a:endParaRPr lang="en-US" sz="2000" b="1" dirty="0">
                  <a:latin typeface="+mj-lt"/>
                </a:endParaRPr>
              </a:p>
            </p:txBody>
          </p:sp>
          <p:sp>
            <p:nvSpPr>
              <p:cNvPr id="53" name="Rectangle 52"/>
              <p:cNvSpPr/>
              <p:nvPr/>
            </p:nvSpPr>
            <p:spPr>
              <a:xfrm>
                <a:off x="8115257" y="2519608"/>
                <a:ext cx="336951" cy="369332"/>
              </a:xfrm>
              <a:prstGeom prst="rect">
                <a:avLst/>
              </a:prstGeom>
            </p:spPr>
            <p:txBody>
              <a:bodyPr wrap="none">
                <a:spAutoFit/>
              </a:bodyPr>
              <a:lstStyle/>
              <a:p>
                <a:r>
                  <a:rPr lang="en-US" b="1" dirty="0" smtClean="0"/>
                  <a:t>C</a:t>
                </a:r>
                <a:endParaRPr lang="en-US" b="1" dirty="0"/>
              </a:p>
            </p:txBody>
          </p:sp>
        </p:grpSp>
      </p:grpSp>
      <mc:AlternateContent xmlns:mc="http://schemas.openxmlformats.org/markup-compatibility/2006" xmlns:a14="http://schemas.microsoft.com/office/drawing/2010/main">
        <mc:Choice Requires="a14">
          <p:graphicFrame>
            <p:nvGraphicFramePr>
              <p:cNvPr id="54" name="Table 53"/>
              <p:cNvGraphicFramePr>
                <a:graphicFrameLocks noGrp="1"/>
              </p:cNvGraphicFramePr>
              <p:nvPr>
                <p:extLst/>
              </p:nvPr>
            </p:nvGraphicFramePr>
            <p:xfrm>
              <a:off x="395536" y="2084490"/>
              <a:ext cx="4968552" cy="1714500"/>
            </p:xfrm>
            <a:graphic>
              <a:graphicData uri="http://schemas.openxmlformats.org/drawingml/2006/table">
                <a:tbl>
                  <a:tblPr firstRow="1" bandRow="1">
                    <a:tableStyleId>{8799B23B-EC83-4686-B30A-512413B5E67A}</a:tableStyleId>
                  </a:tblPr>
                  <a:tblGrid>
                    <a:gridCol w="1242138">
                      <a:extLst>
                        <a:ext uri="{9D8B030D-6E8A-4147-A177-3AD203B41FA5}">
                          <a16:colId xmlns:a16="http://schemas.microsoft.com/office/drawing/2014/main" val="20000"/>
                        </a:ext>
                      </a:extLst>
                    </a:gridCol>
                    <a:gridCol w="1242138">
                      <a:extLst>
                        <a:ext uri="{9D8B030D-6E8A-4147-A177-3AD203B41FA5}">
                          <a16:colId xmlns:a16="http://schemas.microsoft.com/office/drawing/2014/main" val="20001"/>
                        </a:ext>
                      </a:extLst>
                    </a:gridCol>
                    <a:gridCol w="1242138">
                      <a:extLst>
                        <a:ext uri="{9D8B030D-6E8A-4147-A177-3AD203B41FA5}">
                          <a16:colId xmlns:a16="http://schemas.microsoft.com/office/drawing/2014/main" val="20002"/>
                        </a:ext>
                      </a:extLst>
                    </a:gridCol>
                    <a:gridCol w="1242138">
                      <a:extLst>
                        <a:ext uri="{9D8B030D-6E8A-4147-A177-3AD203B41FA5}">
                          <a16:colId xmlns:a16="http://schemas.microsoft.com/office/drawing/2014/main" val="20003"/>
                        </a:ext>
                      </a:extLst>
                    </a:gridCol>
                  </a:tblGrid>
                  <a:tr h="384502">
                    <a:tc>
                      <a:txBody>
                        <a:bodyPr/>
                        <a:lstStyle/>
                        <a:p>
                          <a:pPr algn="ctr" rtl="0"/>
                          <a:r>
                            <a:rPr lang="en-US" sz="2200" dirty="0" smtClean="0">
                              <a:latin typeface="+mj-lt"/>
                            </a:rPr>
                            <a:t>Pipe</a:t>
                          </a:r>
                          <a:endParaRPr lang="en-US" sz="2200" dirty="0">
                            <a:latin typeface="+mj-lt"/>
                          </a:endParaRPr>
                        </a:p>
                      </a:txBody>
                      <a:tcPr anchor="ctr"/>
                    </a:tc>
                    <a:tc>
                      <a:txBody>
                        <a:bodyPr/>
                        <a:lstStyle/>
                        <a:p>
                          <a:pPr algn="ctr" rtl="0"/>
                          <a:r>
                            <a:rPr lang="en-US" sz="2200" dirty="0" smtClean="0">
                              <a:latin typeface="+mj-lt"/>
                            </a:rPr>
                            <a:t>d, cm</a:t>
                          </a:r>
                          <a:endParaRPr lang="en-US" sz="2200" dirty="0">
                            <a:latin typeface="+mj-lt"/>
                          </a:endParaRPr>
                        </a:p>
                      </a:txBody>
                      <a:tcPr anchor="ctr"/>
                    </a:tc>
                    <a:tc>
                      <a:txBody>
                        <a:bodyPr/>
                        <a:lstStyle/>
                        <a:p>
                          <a:pPr algn="ctr" rtl="0"/>
                          <a:r>
                            <a:rPr lang="en-US" sz="2200" dirty="0" smtClean="0">
                              <a:latin typeface="+mj-lt"/>
                            </a:rPr>
                            <a:t>Q, </a:t>
                          </a:r>
                          <a14:m>
                            <m:oMath xmlns:m="http://schemas.openxmlformats.org/officeDocument/2006/math">
                              <m:sSup>
                                <m:sSupPr>
                                  <m:ctrlPr>
                                    <a:rPr lang="en-US" sz="2200" i="1" smtClean="0">
                                      <a:latin typeface="Cambria Math" panose="02040503050406030204" pitchFamily="18" charset="0"/>
                                    </a:rPr>
                                  </m:ctrlPr>
                                </m:sSupPr>
                                <m:e>
                                  <m:r>
                                    <a:rPr lang="en-US" sz="2200" smtClean="0">
                                      <a:latin typeface="Cambria Math"/>
                                    </a:rPr>
                                    <m:t>𝒎</m:t>
                                  </m:r>
                                </m:e>
                                <m:sup>
                                  <m:r>
                                    <a:rPr lang="en-US" sz="2200" smtClean="0">
                                      <a:latin typeface="Cambria Math"/>
                                    </a:rPr>
                                    <m:t>𝟑</m:t>
                                  </m:r>
                                </m:sup>
                              </m:sSup>
                              <m:r>
                                <a:rPr lang="en-US" sz="2200" smtClean="0">
                                  <a:latin typeface="Cambria Math"/>
                                </a:rPr>
                                <m:t>/</m:t>
                              </m:r>
                              <m:r>
                                <a:rPr lang="en-US" sz="2200" smtClean="0">
                                  <a:latin typeface="Cambria Math"/>
                                </a:rPr>
                                <m:t>𝒔</m:t>
                              </m:r>
                            </m:oMath>
                          </a14:m>
                          <a:endParaRPr lang="en-US" sz="2200" dirty="0">
                            <a:latin typeface="+mj-lt"/>
                          </a:endParaRPr>
                        </a:p>
                      </a:txBody>
                      <a:tcPr anchor="ctr"/>
                    </a:tc>
                    <a:tc>
                      <a:txBody>
                        <a:bodyPr/>
                        <a:lstStyle/>
                        <a:p>
                          <a:pPr algn="ctr" rtl="0"/>
                          <a:r>
                            <a:rPr lang="en-US" sz="2200" dirty="0" smtClean="0">
                              <a:latin typeface="+mj-lt"/>
                            </a:rPr>
                            <a:t>SG</a:t>
                          </a:r>
                          <a:endParaRPr lang="en-US" sz="2200" dirty="0">
                            <a:latin typeface="+mj-lt"/>
                          </a:endParaRPr>
                        </a:p>
                      </a:txBody>
                      <a:tcPr anchor="ctr"/>
                    </a:tc>
                    <a:extLst>
                      <a:ext uri="{0D108BD9-81ED-4DB2-BD59-A6C34878D82A}">
                        <a16:rowId xmlns:a16="http://schemas.microsoft.com/office/drawing/2014/main" val="10000"/>
                      </a:ext>
                    </a:extLst>
                  </a:tr>
                  <a:tr h="383385">
                    <a:tc>
                      <a:txBody>
                        <a:bodyPr/>
                        <a:lstStyle/>
                        <a:p>
                          <a:pPr algn="ctr" rtl="0"/>
                          <a:r>
                            <a:rPr lang="en-US" sz="2200" dirty="0" smtClean="0">
                              <a:latin typeface="+mj-lt"/>
                            </a:rPr>
                            <a:t>A</a:t>
                          </a:r>
                          <a:endParaRPr lang="en-US" sz="2200" dirty="0">
                            <a:latin typeface="+mj-lt"/>
                          </a:endParaRPr>
                        </a:p>
                      </a:txBody>
                      <a:tcPr anchor="ctr"/>
                    </a:tc>
                    <a:tc>
                      <a:txBody>
                        <a:bodyPr/>
                        <a:lstStyle/>
                        <a:p>
                          <a:pPr algn="ctr" rtl="0"/>
                          <a:r>
                            <a:rPr lang="en-US" sz="2200" dirty="0" smtClean="0">
                              <a:latin typeface="+mj-lt"/>
                            </a:rPr>
                            <a:t>15</a:t>
                          </a:r>
                          <a:endParaRPr lang="en-US" sz="2200" dirty="0">
                            <a:latin typeface="+mj-lt"/>
                          </a:endParaRPr>
                        </a:p>
                      </a:txBody>
                      <a:tcPr anchor="ctr"/>
                    </a:tc>
                    <a:tc>
                      <a:txBody>
                        <a:bodyPr/>
                        <a:lstStyle/>
                        <a:p>
                          <a:pPr algn="ctr" rtl="0"/>
                          <a:r>
                            <a:rPr lang="en-US" sz="2200" dirty="0" smtClean="0">
                              <a:latin typeface="+mj-lt"/>
                            </a:rPr>
                            <a:t>0.1</a:t>
                          </a:r>
                          <a:endParaRPr lang="en-US" sz="2200" dirty="0">
                            <a:latin typeface="+mj-lt"/>
                          </a:endParaRPr>
                        </a:p>
                      </a:txBody>
                      <a:tcPr anchor="ctr"/>
                    </a:tc>
                    <a:tc>
                      <a:txBody>
                        <a:bodyPr/>
                        <a:lstStyle/>
                        <a:p>
                          <a:pPr algn="ctr" rtl="0"/>
                          <a:r>
                            <a:rPr lang="en-US" sz="2200" dirty="0" smtClean="0">
                              <a:latin typeface="+mj-lt"/>
                            </a:rPr>
                            <a:t>0.95</a:t>
                          </a:r>
                          <a:endParaRPr lang="en-US" sz="2200" dirty="0">
                            <a:latin typeface="+mj-lt"/>
                          </a:endParaRPr>
                        </a:p>
                      </a:txBody>
                      <a:tcPr anchor="ctr"/>
                    </a:tc>
                    <a:extLst>
                      <a:ext uri="{0D108BD9-81ED-4DB2-BD59-A6C34878D82A}">
                        <a16:rowId xmlns:a16="http://schemas.microsoft.com/office/drawing/2014/main" val="10001"/>
                      </a:ext>
                    </a:extLst>
                  </a:tr>
                  <a:tr h="383385">
                    <a:tc>
                      <a:txBody>
                        <a:bodyPr/>
                        <a:lstStyle/>
                        <a:p>
                          <a:pPr algn="ctr" rtl="0"/>
                          <a:r>
                            <a:rPr lang="en-US" sz="2200" dirty="0" smtClean="0">
                              <a:latin typeface="+mj-lt"/>
                            </a:rPr>
                            <a:t>B</a:t>
                          </a:r>
                          <a:endParaRPr lang="en-US" sz="2200" dirty="0">
                            <a:latin typeface="+mj-lt"/>
                          </a:endParaRPr>
                        </a:p>
                      </a:txBody>
                      <a:tcPr anchor="ctr"/>
                    </a:tc>
                    <a:tc>
                      <a:txBody>
                        <a:bodyPr/>
                        <a:lstStyle/>
                        <a:p>
                          <a:pPr algn="ctr" rtl="0"/>
                          <a:r>
                            <a:rPr lang="en-US" sz="2200" dirty="0" smtClean="0">
                              <a:latin typeface="+mj-lt"/>
                            </a:rPr>
                            <a:t>10</a:t>
                          </a:r>
                          <a:endParaRPr lang="en-US" sz="2200" dirty="0">
                            <a:latin typeface="+mj-lt"/>
                          </a:endParaRPr>
                        </a:p>
                      </a:txBody>
                      <a:tcPr anchor="ctr"/>
                    </a:tc>
                    <a:tc>
                      <a:txBody>
                        <a:bodyPr/>
                        <a:lstStyle/>
                        <a:p>
                          <a:pPr algn="ctr" rtl="0"/>
                          <a:r>
                            <a:rPr lang="en-US" sz="2200" dirty="0" smtClean="0">
                              <a:latin typeface="+mj-lt"/>
                            </a:rPr>
                            <a:t>0.02</a:t>
                          </a:r>
                          <a:endParaRPr lang="en-US" sz="2200" dirty="0">
                            <a:latin typeface="+mj-lt"/>
                          </a:endParaRPr>
                        </a:p>
                      </a:txBody>
                      <a:tcPr anchor="ctr"/>
                    </a:tc>
                    <a:tc>
                      <a:txBody>
                        <a:bodyPr/>
                        <a:lstStyle/>
                        <a:p>
                          <a:pPr algn="ctr" rtl="0"/>
                          <a:r>
                            <a:rPr lang="en-US" sz="2200" dirty="0" smtClean="0">
                              <a:latin typeface="+mj-lt"/>
                            </a:rPr>
                            <a:t>0.85</a:t>
                          </a:r>
                          <a:endParaRPr lang="en-US" sz="2200" dirty="0">
                            <a:latin typeface="+mj-lt"/>
                          </a:endParaRPr>
                        </a:p>
                      </a:txBody>
                      <a:tcPr anchor="ctr"/>
                    </a:tc>
                    <a:extLst>
                      <a:ext uri="{0D108BD9-81ED-4DB2-BD59-A6C34878D82A}">
                        <a16:rowId xmlns:a16="http://schemas.microsoft.com/office/drawing/2014/main" val="10002"/>
                      </a:ext>
                    </a:extLst>
                  </a:tr>
                  <a:tr h="383385">
                    <a:tc>
                      <a:txBody>
                        <a:bodyPr/>
                        <a:lstStyle/>
                        <a:p>
                          <a:pPr algn="ctr" rtl="0"/>
                          <a:r>
                            <a:rPr lang="en-US" sz="2200" dirty="0" smtClean="0">
                              <a:latin typeface="+mj-lt"/>
                            </a:rPr>
                            <a:t>C</a:t>
                          </a:r>
                          <a:endParaRPr lang="en-US" sz="2200" dirty="0">
                            <a:latin typeface="+mj-lt"/>
                          </a:endParaRPr>
                        </a:p>
                      </a:txBody>
                      <a:tcPr anchor="ctr"/>
                    </a:tc>
                    <a:tc>
                      <a:txBody>
                        <a:bodyPr/>
                        <a:lstStyle/>
                        <a:p>
                          <a:pPr algn="ctr" rtl="0"/>
                          <a:r>
                            <a:rPr lang="en-US" sz="2200" dirty="0" smtClean="0">
                              <a:latin typeface="+mj-lt"/>
                            </a:rPr>
                            <a:t>15</a:t>
                          </a:r>
                          <a:endParaRPr lang="en-US" sz="2200" dirty="0">
                            <a:latin typeface="+mj-lt"/>
                          </a:endParaRPr>
                        </a:p>
                      </a:txBody>
                      <a:tcPr anchor="ctr"/>
                    </a:tc>
                    <a:tc>
                      <a:txBody>
                        <a:bodyPr/>
                        <a:lstStyle/>
                        <a:p>
                          <a:pPr algn="ctr" rtl="0"/>
                          <a:r>
                            <a:rPr lang="en-US" sz="2200" dirty="0" smtClean="0">
                              <a:latin typeface="+mj-lt"/>
                            </a:rPr>
                            <a:t>?</a:t>
                          </a:r>
                          <a:endParaRPr lang="en-US" sz="2200" dirty="0">
                            <a:latin typeface="+mj-lt"/>
                          </a:endParaRPr>
                        </a:p>
                      </a:txBody>
                      <a:tcPr anchor="ctr"/>
                    </a:tc>
                    <a:tc>
                      <a:txBody>
                        <a:bodyPr/>
                        <a:lstStyle/>
                        <a:p>
                          <a:pPr algn="ctr" rtl="0"/>
                          <a:r>
                            <a:rPr lang="en-US" sz="2200" dirty="0" smtClean="0">
                              <a:latin typeface="+mj-lt"/>
                            </a:rPr>
                            <a:t>?</a:t>
                          </a:r>
                          <a:endParaRPr lang="en-US" sz="2200" dirty="0">
                            <a:latin typeface="+mj-lt"/>
                          </a:endParaRPr>
                        </a:p>
                      </a:txBody>
                      <a:tcPr anchor="ctr"/>
                    </a:tc>
                    <a:extLst>
                      <a:ext uri="{0D108BD9-81ED-4DB2-BD59-A6C34878D82A}">
                        <a16:rowId xmlns:a16="http://schemas.microsoft.com/office/drawing/2014/main" val="10003"/>
                      </a:ext>
                    </a:extLst>
                  </a:tr>
                </a:tbl>
              </a:graphicData>
            </a:graphic>
          </p:graphicFrame>
        </mc:Choice>
        <mc:Fallback xmlns="">
          <p:graphicFrame>
            <p:nvGraphicFramePr>
              <p:cNvPr id="54" name="Table 53"/>
              <p:cNvGraphicFramePr>
                <a:graphicFrameLocks noGrp="1"/>
              </p:cNvGraphicFramePr>
              <p:nvPr>
                <p:extLst>
                  <p:ext uri="{D42A27DB-BD31-4B8C-83A1-F6EECF244321}">
                    <p14:modId xmlns:p14="http://schemas.microsoft.com/office/powerpoint/2010/main" val="3820077966"/>
                  </p:ext>
                </p:extLst>
              </p:nvPr>
            </p:nvGraphicFramePr>
            <p:xfrm>
              <a:off x="395536" y="2084490"/>
              <a:ext cx="4968552" cy="1714500"/>
            </p:xfrm>
            <a:graphic>
              <a:graphicData uri="http://schemas.openxmlformats.org/drawingml/2006/table">
                <a:tbl>
                  <a:tblPr firstRow="1" bandRow="1">
                    <a:tableStyleId>{8799B23B-EC83-4686-B30A-512413B5E67A}</a:tableStyleId>
                  </a:tblPr>
                  <a:tblGrid>
                    <a:gridCol w="1242138"/>
                    <a:gridCol w="1242138"/>
                    <a:gridCol w="1242138"/>
                    <a:gridCol w="1242138"/>
                  </a:tblGrid>
                  <a:tr h="434340">
                    <a:tc>
                      <a:txBody>
                        <a:bodyPr/>
                        <a:lstStyle/>
                        <a:p>
                          <a:pPr algn="ctr" rtl="0"/>
                          <a:r>
                            <a:rPr lang="en-US" sz="2200" dirty="0" smtClean="0">
                              <a:latin typeface="+mj-lt"/>
                            </a:rPr>
                            <a:t>Pipe</a:t>
                          </a:r>
                          <a:endParaRPr lang="en-US" sz="2200" dirty="0">
                            <a:latin typeface="+mj-lt"/>
                          </a:endParaRPr>
                        </a:p>
                      </a:txBody>
                      <a:tcPr anchor="ctr"/>
                    </a:tc>
                    <a:tc>
                      <a:txBody>
                        <a:bodyPr/>
                        <a:lstStyle/>
                        <a:p>
                          <a:pPr algn="ctr" rtl="0"/>
                          <a:r>
                            <a:rPr lang="en-US" sz="2200" dirty="0" smtClean="0">
                              <a:latin typeface="+mj-lt"/>
                            </a:rPr>
                            <a:t>d, cm</a:t>
                          </a:r>
                          <a:endParaRPr lang="en-US" sz="2200" dirty="0">
                            <a:latin typeface="+mj-lt"/>
                          </a:endParaRPr>
                        </a:p>
                      </a:txBody>
                      <a:tcPr anchor="ctr"/>
                    </a:tc>
                    <a:tc>
                      <a:txBody>
                        <a:bodyPr/>
                        <a:lstStyle/>
                        <a:p>
                          <a:endParaRPr lang="en-US"/>
                        </a:p>
                      </a:txBody>
                      <a:tcPr anchor="ctr">
                        <a:blipFill rotWithShape="1">
                          <a:blip r:embed="rId4"/>
                          <a:stretch>
                            <a:fillRect l="-201478" t="-7042" r="-100493" b="-323944"/>
                          </a:stretch>
                        </a:blipFill>
                      </a:tcPr>
                    </a:tc>
                    <a:tc>
                      <a:txBody>
                        <a:bodyPr/>
                        <a:lstStyle/>
                        <a:p>
                          <a:pPr algn="ctr" rtl="0"/>
                          <a:r>
                            <a:rPr lang="en-US" sz="2200" dirty="0" smtClean="0">
                              <a:latin typeface="+mj-lt"/>
                            </a:rPr>
                            <a:t>SG</a:t>
                          </a:r>
                          <a:endParaRPr lang="en-US" sz="2200" dirty="0">
                            <a:latin typeface="+mj-lt"/>
                          </a:endParaRPr>
                        </a:p>
                      </a:txBody>
                      <a:tcPr anchor="ctr"/>
                    </a:tc>
                  </a:tr>
                  <a:tr h="426720">
                    <a:tc>
                      <a:txBody>
                        <a:bodyPr/>
                        <a:lstStyle/>
                        <a:p>
                          <a:pPr algn="ctr" rtl="0"/>
                          <a:r>
                            <a:rPr lang="en-US" sz="2200" dirty="0" smtClean="0">
                              <a:latin typeface="+mj-lt"/>
                            </a:rPr>
                            <a:t>A</a:t>
                          </a:r>
                          <a:endParaRPr lang="en-US" sz="2200" dirty="0">
                            <a:latin typeface="+mj-lt"/>
                          </a:endParaRPr>
                        </a:p>
                      </a:txBody>
                      <a:tcPr anchor="ctr"/>
                    </a:tc>
                    <a:tc>
                      <a:txBody>
                        <a:bodyPr/>
                        <a:lstStyle/>
                        <a:p>
                          <a:pPr algn="ctr" rtl="0"/>
                          <a:r>
                            <a:rPr lang="en-US" sz="2200" dirty="0" smtClean="0">
                              <a:latin typeface="+mj-lt"/>
                            </a:rPr>
                            <a:t>15</a:t>
                          </a:r>
                          <a:endParaRPr lang="en-US" sz="2200" dirty="0">
                            <a:latin typeface="+mj-lt"/>
                          </a:endParaRPr>
                        </a:p>
                      </a:txBody>
                      <a:tcPr anchor="ctr"/>
                    </a:tc>
                    <a:tc>
                      <a:txBody>
                        <a:bodyPr/>
                        <a:lstStyle/>
                        <a:p>
                          <a:pPr algn="ctr" rtl="0"/>
                          <a:r>
                            <a:rPr lang="en-US" sz="2200" dirty="0" smtClean="0">
                              <a:latin typeface="+mj-lt"/>
                            </a:rPr>
                            <a:t>0.1</a:t>
                          </a:r>
                          <a:endParaRPr lang="en-US" sz="2200" dirty="0">
                            <a:latin typeface="+mj-lt"/>
                          </a:endParaRPr>
                        </a:p>
                      </a:txBody>
                      <a:tcPr anchor="ctr"/>
                    </a:tc>
                    <a:tc>
                      <a:txBody>
                        <a:bodyPr/>
                        <a:lstStyle/>
                        <a:p>
                          <a:pPr algn="ctr" rtl="0"/>
                          <a:r>
                            <a:rPr lang="en-US" sz="2200" dirty="0" smtClean="0">
                              <a:latin typeface="+mj-lt"/>
                            </a:rPr>
                            <a:t>0.95</a:t>
                          </a:r>
                          <a:endParaRPr lang="en-US" sz="2200" dirty="0">
                            <a:latin typeface="+mj-lt"/>
                          </a:endParaRPr>
                        </a:p>
                      </a:txBody>
                      <a:tcPr anchor="ctr"/>
                    </a:tc>
                  </a:tr>
                  <a:tr h="426720">
                    <a:tc>
                      <a:txBody>
                        <a:bodyPr/>
                        <a:lstStyle/>
                        <a:p>
                          <a:pPr algn="ctr" rtl="0"/>
                          <a:r>
                            <a:rPr lang="en-US" sz="2200" dirty="0" smtClean="0">
                              <a:latin typeface="+mj-lt"/>
                            </a:rPr>
                            <a:t>B</a:t>
                          </a:r>
                          <a:endParaRPr lang="en-US" sz="2200" dirty="0">
                            <a:latin typeface="+mj-lt"/>
                          </a:endParaRPr>
                        </a:p>
                      </a:txBody>
                      <a:tcPr anchor="ctr"/>
                    </a:tc>
                    <a:tc>
                      <a:txBody>
                        <a:bodyPr/>
                        <a:lstStyle/>
                        <a:p>
                          <a:pPr algn="ctr" rtl="0"/>
                          <a:r>
                            <a:rPr lang="en-US" sz="2200" dirty="0" smtClean="0">
                              <a:latin typeface="+mj-lt"/>
                            </a:rPr>
                            <a:t>10</a:t>
                          </a:r>
                          <a:endParaRPr lang="en-US" sz="2200" dirty="0">
                            <a:latin typeface="+mj-lt"/>
                          </a:endParaRPr>
                        </a:p>
                      </a:txBody>
                      <a:tcPr anchor="ctr"/>
                    </a:tc>
                    <a:tc>
                      <a:txBody>
                        <a:bodyPr/>
                        <a:lstStyle/>
                        <a:p>
                          <a:pPr algn="ctr" rtl="0"/>
                          <a:r>
                            <a:rPr lang="en-US" sz="2200" dirty="0" smtClean="0">
                              <a:latin typeface="+mj-lt"/>
                            </a:rPr>
                            <a:t>0.02</a:t>
                          </a:r>
                          <a:endParaRPr lang="en-US" sz="2200" dirty="0">
                            <a:latin typeface="+mj-lt"/>
                          </a:endParaRPr>
                        </a:p>
                      </a:txBody>
                      <a:tcPr anchor="ctr"/>
                    </a:tc>
                    <a:tc>
                      <a:txBody>
                        <a:bodyPr/>
                        <a:lstStyle/>
                        <a:p>
                          <a:pPr algn="ctr" rtl="0"/>
                          <a:r>
                            <a:rPr lang="en-US" sz="2200" dirty="0" smtClean="0">
                              <a:latin typeface="+mj-lt"/>
                            </a:rPr>
                            <a:t>0.85</a:t>
                          </a:r>
                          <a:endParaRPr lang="en-US" sz="2200" dirty="0">
                            <a:latin typeface="+mj-lt"/>
                          </a:endParaRPr>
                        </a:p>
                      </a:txBody>
                      <a:tcPr anchor="ctr"/>
                    </a:tc>
                  </a:tr>
                  <a:tr h="426720">
                    <a:tc>
                      <a:txBody>
                        <a:bodyPr/>
                        <a:lstStyle/>
                        <a:p>
                          <a:pPr algn="ctr" rtl="0"/>
                          <a:r>
                            <a:rPr lang="en-US" sz="2200" dirty="0" smtClean="0">
                              <a:latin typeface="+mj-lt"/>
                            </a:rPr>
                            <a:t>C</a:t>
                          </a:r>
                          <a:endParaRPr lang="en-US" sz="2200" dirty="0">
                            <a:latin typeface="+mj-lt"/>
                          </a:endParaRPr>
                        </a:p>
                      </a:txBody>
                      <a:tcPr anchor="ctr"/>
                    </a:tc>
                    <a:tc>
                      <a:txBody>
                        <a:bodyPr/>
                        <a:lstStyle/>
                        <a:p>
                          <a:pPr algn="ctr" rtl="0"/>
                          <a:r>
                            <a:rPr lang="en-US" sz="2200" dirty="0" smtClean="0">
                              <a:latin typeface="+mj-lt"/>
                            </a:rPr>
                            <a:t>15</a:t>
                          </a:r>
                          <a:endParaRPr lang="en-US" sz="2200" dirty="0">
                            <a:latin typeface="+mj-lt"/>
                          </a:endParaRPr>
                        </a:p>
                      </a:txBody>
                      <a:tcPr anchor="ctr"/>
                    </a:tc>
                    <a:tc>
                      <a:txBody>
                        <a:bodyPr/>
                        <a:lstStyle/>
                        <a:p>
                          <a:pPr algn="ctr" rtl="0"/>
                          <a:r>
                            <a:rPr lang="en-US" sz="2200" dirty="0" smtClean="0">
                              <a:latin typeface="+mj-lt"/>
                            </a:rPr>
                            <a:t>?</a:t>
                          </a:r>
                          <a:endParaRPr lang="en-US" sz="2200" dirty="0">
                            <a:latin typeface="+mj-lt"/>
                          </a:endParaRPr>
                        </a:p>
                      </a:txBody>
                      <a:tcPr anchor="ctr"/>
                    </a:tc>
                    <a:tc>
                      <a:txBody>
                        <a:bodyPr/>
                        <a:lstStyle/>
                        <a:p>
                          <a:pPr algn="ctr" rtl="0"/>
                          <a:r>
                            <a:rPr lang="en-US" sz="2200" dirty="0" smtClean="0">
                              <a:latin typeface="+mj-lt"/>
                            </a:rPr>
                            <a:t>?</a:t>
                          </a:r>
                          <a:endParaRPr lang="en-US" sz="2200" dirty="0">
                            <a:latin typeface="+mj-lt"/>
                          </a:endParaRPr>
                        </a:p>
                      </a:txBody>
                      <a:tcPr anchor="ctr"/>
                    </a:tc>
                  </a:tr>
                </a:tbl>
              </a:graphicData>
            </a:graphic>
          </p:graphicFrame>
        </mc:Fallback>
      </mc:AlternateContent>
    </p:spTree>
    <p:extLst>
      <p:ext uri="{BB962C8B-B14F-4D97-AF65-F5344CB8AC3E}">
        <p14:creationId xmlns:p14="http://schemas.microsoft.com/office/powerpoint/2010/main" val="3459098044"/>
      </p:ext>
    </p:extLst>
  </p:cSld>
  <p:clrMapOvr>
    <a:masterClrMapping/>
  </p:clrMapOvr>
  <p:transition>
    <p:dissolve/>
    <p:sndAc>
      <p:stSnd>
        <p:snd r:embed="rId3" name="arrow.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2339102"/>
          </a:xfrm>
          <a:prstGeom prst="rect">
            <a:avLst/>
          </a:prstGeom>
        </p:spPr>
        <p:txBody>
          <a:bodyPr wrap="square">
            <a:spAutoFit/>
          </a:bodyPr>
          <a:lstStyle/>
          <a:p>
            <a:pPr algn="ctr" rtl="0"/>
            <a:r>
              <a:rPr lang="en-US" sz="2400" b="1" dirty="0" smtClean="0">
                <a:latin typeface="+mj-lt"/>
              </a:rPr>
              <a:t>Homework</a:t>
            </a:r>
          </a:p>
          <a:p>
            <a:pPr algn="just" rtl="0"/>
            <a:r>
              <a:rPr lang="en-US" sz="2400" b="1" dirty="0" smtClean="0">
                <a:latin typeface="+mj-lt"/>
              </a:rPr>
              <a:t>Example (6)</a:t>
            </a:r>
          </a:p>
          <a:p>
            <a:pPr algn="just" rtl="0">
              <a:spcAft>
                <a:spcPts val="1200"/>
              </a:spcAft>
            </a:pPr>
            <a:r>
              <a:rPr lang="en-US" sz="2200" dirty="0" smtClean="0">
                <a:latin typeface="+mj-lt"/>
              </a:rPr>
              <a:t>Water flows steadily through the nozzle shown in the figure below. Pipe diameters are 220 mm and 80 mm, respectively. Calculate the average velocities at sections 1 and 2. mass flow rate is 60 kg/s.</a:t>
            </a:r>
          </a:p>
          <a:p>
            <a:pPr algn="just" rtl="0"/>
            <a:r>
              <a:rPr lang="en-US" sz="2200" dirty="0" smtClean="0">
                <a:solidFill>
                  <a:srgbClr val="FF0000"/>
                </a:solidFill>
                <a:latin typeface="+mj-lt"/>
              </a:rPr>
              <a:t>(Ans. 1.58 m/s and 12 m/s, respectively)</a:t>
            </a:r>
            <a:endParaRPr lang="en-US" sz="2200" dirty="0">
              <a:solidFill>
                <a:srgbClr val="FF0000"/>
              </a:solidFill>
              <a:latin typeface="+mj-lt"/>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6581" y="2061964"/>
            <a:ext cx="2809875" cy="194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4794212"/>
      </p:ext>
    </p:extLst>
  </p:cSld>
  <p:clrMapOvr>
    <a:masterClrMapping/>
  </p:clrMapOvr>
  <p:transition>
    <p:dissolve/>
    <p:sndAc>
      <p:stSnd>
        <p:snd r:embed="rId3" name="arrow.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116632"/>
            <a:ext cx="8928992" cy="2339102"/>
          </a:xfrm>
          <a:prstGeom prst="rect">
            <a:avLst/>
          </a:prstGeom>
        </p:spPr>
        <p:txBody>
          <a:bodyPr wrap="square">
            <a:spAutoFit/>
          </a:bodyPr>
          <a:lstStyle/>
          <a:p>
            <a:pPr algn="ctr" rtl="0"/>
            <a:r>
              <a:rPr lang="en-US" sz="2400" b="1" dirty="0" smtClean="0">
                <a:latin typeface="+mj-lt"/>
              </a:rPr>
              <a:t>Homework</a:t>
            </a:r>
            <a:endParaRPr lang="en-US" sz="2400" b="1" dirty="0">
              <a:latin typeface="+mj-lt"/>
            </a:endParaRPr>
          </a:p>
          <a:p>
            <a:pPr algn="just" rtl="0"/>
            <a:r>
              <a:rPr lang="en-US" sz="2400" b="1" dirty="0" smtClean="0">
                <a:latin typeface="+mj-lt"/>
              </a:rPr>
              <a:t>Example (7)</a:t>
            </a:r>
          </a:p>
          <a:p>
            <a:pPr algn="just" rtl="0">
              <a:spcAft>
                <a:spcPts val="1200"/>
              </a:spcAft>
            </a:pPr>
            <a:r>
              <a:rPr lang="en-US" sz="2200" dirty="0">
                <a:latin typeface="+mj-lt"/>
              </a:rPr>
              <a:t>T</a:t>
            </a:r>
            <a:r>
              <a:rPr lang="en-US" sz="2200" dirty="0" smtClean="0">
                <a:latin typeface="+mj-lt"/>
              </a:rPr>
              <a:t>he velocity of flow through pipe 1 is 5 m/s for the figure shown. Calculate the velocity of flow through pipe 2 if the water level h is constant.</a:t>
            </a:r>
          </a:p>
          <a:p>
            <a:pPr algn="just" rtl="0"/>
            <a:r>
              <a:rPr lang="en-US" sz="2200" dirty="0">
                <a:solidFill>
                  <a:srgbClr val="FF0000"/>
                </a:solidFill>
              </a:rPr>
              <a:t>(Ans. 6.47 </a:t>
            </a:r>
            <a:r>
              <a:rPr lang="en-US" sz="2200" dirty="0" smtClean="0">
                <a:solidFill>
                  <a:srgbClr val="FF0000"/>
                </a:solidFill>
              </a:rPr>
              <a:t>m/s)</a:t>
            </a:r>
            <a:endParaRPr lang="en-US" sz="2200" dirty="0">
              <a:solidFill>
                <a:srgbClr val="FF0000"/>
              </a:solidFill>
            </a:endParaRPr>
          </a:p>
          <a:p>
            <a:pPr algn="just" rtl="0"/>
            <a:endParaRPr lang="en-US" sz="2200" dirty="0">
              <a:latin typeface="+mj-lt"/>
            </a:endParaRPr>
          </a:p>
        </p:txBody>
      </p:sp>
      <p:pic>
        <p:nvPicPr>
          <p:cNvPr id="3" name="Picture 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13466" y="1772816"/>
            <a:ext cx="3762990" cy="2736304"/>
          </a:xfrm>
          <a:prstGeom prst="rect">
            <a:avLst/>
          </a:prstGeom>
          <a:noFill/>
          <a:ln>
            <a:noFill/>
          </a:ln>
        </p:spPr>
      </p:pic>
    </p:spTree>
    <p:extLst>
      <p:ext uri="{BB962C8B-B14F-4D97-AF65-F5344CB8AC3E}">
        <p14:creationId xmlns:p14="http://schemas.microsoft.com/office/powerpoint/2010/main" val="828728538"/>
      </p:ext>
    </p:extLst>
  </p:cSld>
  <p:clrMapOvr>
    <a:masterClrMapping/>
  </p:clrMapOvr>
  <p:transition>
    <p:dissolve/>
    <p:sndAc>
      <p:stSnd>
        <p:snd r:embed="rId3" name="arrow.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107504" y="116632"/>
                <a:ext cx="8928992" cy="2677656"/>
              </a:xfrm>
              <a:prstGeom prst="rect">
                <a:avLst/>
              </a:prstGeom>
            </p:spPr>
            <p:txBody>
              <a:bodyPr wrap="square">
                <a:spAutoFit/>
              </a:bodyPr>
              <a:lstStyle/>
              <a:p>
                <a:pPr algn="ctr" rtl="0"/>
                <a:r>
                  <a:rPr lang="en-US" sz="2400" b="1" dirty="0" smtClean="0">
                    <a:latin typeface="+mj-lt"/>
                  </a:rPr>
                  <a:t>Homework</a:t>
                </a:r>
                <a:endParaRPr lang="en-US" sz="2400" b="1" dirty="0">
                  <a:latin typeface="+mj-lt"/>
                </a:endParaRPr>
              </a:p>
              <a:p>
                <a:pPr algn="just" rtl="0"/>
                <a:r>
                  <a:rPr lang="en-US" sz="2400" b="1" dirty="0" smtClean="0">
                    <a:latin typeface="+mj-lt"/>
                  </a:rPr>
                  <a:t>Example (8)</a:t>
                </a:r>
              </a:p>
              <a:p>
                <a:pPr algn="just" rtl="0">
                  <a:spcAft>
                    <a:spcPts val="1200"/>
                  </a:spcAft>
                </a:pPr>
                <a:r>
                  <a:rPr lang="en-US" sz="2200" dirty="0" smtClean="0">
                    <a:latin typeface="+mj-lt"/>
                  </a:rPr>
                  <a:t>Pipes (1) and (2) shown in the figure are of diameters 3 cm and pipe (3) is 4 cm diameter. Oil (S.G. = 0.8) enters section 1 at 6 m/s while water enters section 2 at 10 m/s . Assuming ideal mixing of incompressible fluids, calculate the exit velocity and density of mixture at section 3.</a:t>
                </a:r>
              </a:p>
              <a:p>
                <a:pPr algn="just" rtl="0"/>
                <a:r>
                  <a:rPr lang="en-US" sz="2200" dirty="0" smtClean="0">
                    <a:solidFill>
                      <a:srgbClr val="FF0000"/>
                    </a:solidFill>
                    <a:latin typeface="+mj-lt"/>
                  </a:rPr>
                  <a:t>(Ans. 9 m/s and 923 </a:t>
                </a:r>
                <a14:m>
                  <m:oMath xmlns:m="http://schemas.openxmlformats.org/officeDocument/2006/math">
                    <m:r>
                      <a:rPr lang="en-US" sz="2200" b="0" i="1" smtClean="0">
                        <a:solidFill>
                          <a:srgbClr val="FF0000"/>
                        </a:solidFill>
                        <a:latin typeface="Cambria Math"/>
                      </a:rPr>
                      <m:t>𝑘𝑔</m:t>
                    </m:r>
                    <m:r>
                      <a:rPr lang="en-US" sz="2200" b="0" i="1" smtClean="0">
                        <a:solidFill>
                          <a:srgbClr val="FF0000"/>
                        </a:solidFill>
                        <a:latin typeface="Cambria Math"/>
                      </a:rPr>
                      <m:t>/</m:t>
                    </m:r>
                    <m:sSup>
                      <m:sSupPr>
                        <m:ctrlPr>
                          <a:rPr lang="en-US" sz="2200" b="0" i="1" smtClean="0">
                            <a:solidFill>
                              <a:srgbClr val="FF0000"/>
                            </a:solidFill>
                            <a:latin typeface="Cambria Math" panose="02040503050406030204" pitchFamily="18" charset="0"/>
                          </a:rPr>
                        </m:ctrlPr>
                      </m:sSupPr>
                      <m:e>
                        <m:r>
                          <a:rPr lang="en-US" sz="2200" b="0" i="1" smtClean="0">
                            <a:solidFill>
                              <a:srgbClr val="FF0000"/>
                            </a:solidFill>
                            <a:latin typeface="Cambria Math"/>
                          </a:rPr>
                          <m:t>𝑚</m:t>
                        </m:r>
                      </m:e>
                      <m:sup>
                        <m:r>
                          <a:rPr lang="en-US" sz="2200" b="0" i="1" smtClean="0">
                            <a:solidFill>
                              <a:srgbClr val="FF0000"/>
                            </a:solidFill>
                            <a:latin typeface="Cambria Math"/>
                          </a:rPr>
                          <m:t>3</m:t>
                        </m:r>
                      </m:sup>
                    </m:sSup>
                  </m:oMath>
                </a14:m>
                <a:r>
                  <a:rPr lang="en-US" sz="2200" dirty="0" smtClean="0">
                    <a:solidFill>
                      <a:srgbClr val="FF0000"/>
                    </a:solidFill>
                    <a:latin typeface="+mj-lt"/>
                  </a:rPr>
                  <a:t>)</a:t>
                </a:r>
                <a:endParaRPr lang="en-US" sz="2200" dirty="0">
                  <a:solidFill>
                    <a:srgbClr val="FF0000"/>
                  </a:solidFill>
                  <a:latin typeface="+mj-lt"/>
                </a:endParaRPr>
              </a:p>
            </p:txBody>
          </p:sp>
        </mc:Choice>
        <mc:Fallback xmlns="">
          <p:sp>
            <p:nvSpPr>
              <p:cNvPr id="5" name="Rectangle 4"/>
              <p:cNvSpPr>
                <a:spLocks noRot="1" noChangeAspect="1" noMove="1" noResize="1" noEditPoints="1" noAdjustHandles="1" noChangeArrowheads="1" noChangeShapeType="1" noTextEdit="1"/>
              </p:cNvSpPr>
              <p:nvPr/>
            </p:nvSpPr>
            <p:spPr>
              <a:xfrm>
                <a:off x="107504" y="116632"/>
                <a:ext cx="8928992" cy="2677656"/>
              </a:xfrm>
              <a:prstGeom prst="rect">
                <a:avLst/>
              </a:prstGeom>
              <a:blipFill>
                <a:blip r:embed="rId4"/>
                <a:stretch>
                  <a:fillRect l="-1093" t="-1822" r="-956" b="-3872"/>
                </a:stretch>
              </a:blipFill>
            </p:spPr>
            <p:txBody>
              <a:bodyPr/>
              <a:lstStyle/>
              <a:p>
                <a:r>
                  <a:rPr lang="en-US">
                    <a:noFill/>
                  </a:rPr>
                  <a:t> </a:t>
                </a:r>
              </a:p>
            </p:txBody>
          </p:sp>
        </mc:Fallback>
      </mc:AlternateContent>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8763" y="2358752"/>
            <a:ext cx="3895725"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3922160"/>
      </p:ext>
    </p:extLst>
  </p:cSld>
  <p:clrMapOvr>
    <a:masterClrMapping/>
  </p:clrMapOvr>
  <p:transition>
    <p:dissolve/>
    <p:sndAc>
      <p:stSnd>
        <p:snd r:embed="rId3" name="arrow.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4237</TotalTime>
  <Words>527</Words>
  <Application>Microsoft Office PowerPoint</Application>
  <PresentationFormat>On-screen Show (4:3)</PresentationFormat>
  <Paragraphs>96</Paragraphs>
  <Slides>9</Slides>
  <Notes>9</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Cambria Math</vt:lpstr>
      <vt:lpstr>Constantia</vt:lpstr>
      <vt:lpstr>Majalla UI</vt:lpstr>
      <vt:lpstr>Traditional Arabic</vt:lpstr>
      <vt:lpstr>Wingdings 2</vt:lpstr>
      <vt:lpstr>Flow</vt:lpstr>
      <vt:lpstr>FLUID MECHANICS CHAPTER- 4 / FLUID Dynamic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lenovo</cp:lastModifiedBy>
  <cp:revision>363</cp:revision>
  <dcterms:created xsi:type="dcterms:W3CDTF">2012-04-06T10:32:00Z</dcterms:created>
  <dcterms:modified xsi:type="dcterms:W3CDTF">2018-01-14T09:46:18Z</dcterms:modified>
</cp:coreProperties>
</file>